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5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6.xml" ContentType="application/vnd.openxmlformats-officedocument.themeOverride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1" r:id="rId2"/>
    <p:sldId id="294" r:id="rId3"/>
    <p:sldId id="292" r:id="rId4"/>
    <p:sldId id="322" r:id="rId5"/>
    <p:sldId id="321" r:id="rId6"/>
    <p:sldId id="296" r:id="rId7"/>
    <p:sldId id="310" r:id="rId8"/>
    <p:sldId id="311" r:id="rId9"/>
    <p:sldId id="312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09" r:id="rId18"/>
    <p:sldId id="326" r:id="rId19"/>
    <p:sldId id="327" r:id="rId20"/>
    <p:sldId id="329" r:id="rId21"/>
    <p:sldId id="328" r:id="rId22"/>
    <p:sldId id="330" r:id="rId23"/>
    <p:sldId id="331" r:id="rId24"/>
    <p:sldId id="332" r:id="rId25"/>
    <p:sldId id="333" r:id="rId26"/>
    <p:sldId id="334" r:id="rId27"/>
    <p:sldId id="335" r:id="rId28"/>
    <p:sldId id="325" r:id="rId29"/>
    <p:sldId id="337" r:id="rId30"/>
    <p:sldId id="295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09"/>
    <a:srgbClr val="F9B119"/>
    <a:srgbClr val="E29408"/>
    <a:srgbClr val="423812"/>
    <a:srgbClr val="160D2D"/>
    <a:srgbClr val="241233"/>
    <a:srgbClr val="2A240C"/>
    <a:srgbClr val="633532"/>
    <a:srgbClr val="FEF328"/>
    <a:srgbClr val="F7A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44" autoAdjust="0"/>
  </p:normalViewPr>
  <p:slideViewPr>
    <p:cSldViewPr snapToGrid="0">
      <p:cViewPr varScale="1">
        <p:scale>
          <a:sx n="78" d="100"/>
          <a:sy n="78" d="100"/>
        </p:scale>
        <p:origin x="8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水, 大, 监控, 空气&#10;&#10;描述已自动生成">
            <a:extLst>
              <a:ext uri="{FF2B5EF4-FFF2-40B4-BE49-F238E27FC236}">
                <a16:creationId xmlns:a16="http://schemas.microsoft.com/office/drawing/2014/main" id="{27FF73DB-0EC0-4788-842A-9C080D1EC9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3FD368F-863D-4527-8F6D-CEC87B7E23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3" y="1718682"/>
            <a:ext cx="5797886" cy="194687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altLang="zh-CN" dirty="0"/>
              <a:t>Click to edit Master title style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8FF249-69FA-478C-853F-D62CA2935D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14296" y="4018551"/>
            <a:ext cx="4543994" cy="77918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BAACAFB-E078-41E5-BE32-2CCD597E1D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228573" lvl="0" indent="-228573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93D43E-1697-4C76-BF37-C96E16B134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284300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水, 船, 小, 伞&#10;&#10;描述已自动生成">
            <a:extLst>
              <a:ext uri="{FF2B5EF4-FFF2-40B4-BE49-F238E27FC236}">
                <a16:creationId xmlns:a16="http://schemas.microsoft.com/office/drawing/2014/main" id="{566FF64F-0CF0-4C95-88E5-9E8BFC5219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6B40EAC-1236-4C2C-A5B0-5B2D469D0A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8054" y="2268543"/>
            <a:ext cx="5677105" cy="113347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2325-CA12-44BF-8B8C-2D3C6232D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48054" y="3429001"/>
            <a:ext cx="5677105" cy="965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186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B5B30-EAE6-475D-9E77-B9C4E87F9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27A5331-58C4-4210-9B29-7D209EC6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AC1F83E-F48A-4A82-AEA9-9C5660FB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D47482C-BA78-45A4-AAF3-F9A7E84F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2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17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水, 船, 小, 海&#10;&#10;描述已自动生成">
            <a:extLst>
              <a:ext uri="{FF2B5EF4-FFF2-40B4-BE49-F238E27FC236}">
                <a16:creationId xmlns:a16="http://schemas.microsoft.com/office/drawing/2014/main" id="{CF367EA4-BE6A-41F4-A866-DA0728AB2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1AD4A32-20C8-4726-AD16-1BDF77BC7D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228573" lvl="0" indent="-228573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54D7F7E-B8E7-4142-A7D0-29EB98EAFC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686588-C7AE-4EC2-8FC0-D269EDAB96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86349" y="1512888"/>
            <a:ext cx="6432553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altLang="zh-CN" dirty="0"/>
              <a:t>Click to edit Master title style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37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F18504-D86E-411A-B171-2A74DE29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A4509-A6D7-41B5-BE28-213FB58E8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3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6DEDA773-1B71-4202-AD8A-0D33468FE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C0483E03-0186-4754-8285-0D57953FB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E8030F2-F0B4-4140-B9B5-8B5B27074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5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6" r:id="rId5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ṥľïḍ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ŝ1iďè">
            <a:extLst>
              <a:ext uri="{FF2B5EF4-FFF2-40B4-BE49-F238E27FC236}">
                <a16:creationId xmlns:a16="http://schemas.microsoft.com/office/drawing/2014/main" id="{888C1FC5-2004-4FDA-952C-131381E9F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3" y="1718682"/>
            <a:ext cx="5797886" cy="1946871"/>
          </a:xfrm>
        </p:spPr>
        <p:txBody>
          <a:bodyPr/>
          <a:lstStyle/>
          <a:p>
            <a:r>
              <a:rPr lang="zh-CN" altLang="en-US" dirty="0"/>
              <a:t>察颜观色（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26" name="íS1iḑè">
            <a:extLst>
              <a:ext uri="{FF2B5EF4-FFF2-40B4-BE49-F238E27FC236}">
                <a16:creationId xmlns:a16="http://schemas.microsoft.com/office/drawing/2014/main" id="{79FC1A5A-468B-40B7-99EB-53D11BB92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4296" y="4018551"/>
            <a:ext cx="4543994" cy="779189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基于嵌入式设备的卷积神经网络人脸表情识别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36" name="îśḷiḓè">
            <a:extLst>
              <a:ext uri="{FF2B5EF4-FFF2-40B4-BE49-F238E27FC236}">
                <a16:creationId xmlns:a16="http://schemas.microsoft.com/office/drawing/2014/main" id="{99472273-2F46-44BE-9369-1407AE0C8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67649" y="6109861"/>
            <a:ext cx="3651251" cy="180659"/>
          </a:xfrm>
        </p:spPr>
        <p:txBody>
          <a:bodyPr/>
          <a:lstStyle/>
          <a:p>
            <a:r>
              <a:rPr lang="en-US" altLang="zh-CN" dirty="0"/>
              <a:t>Speaker name and title</a:t>
            </a:r>
          </a:p>
        </p:txBody>
      </p:sp>
      <p:sp>
        <p:nvSpPr>
          <p:cNvPr id="32" name="í$lidè">
            <a:extLst>
              <a:ext uri="{FF2B5EF4-FFF2-40B4-BE49-F238E27FC236}">
                <a16:creationId xmlns:a16="http://schemas.microsoft.com/office/drawing/2014/main" id="{2A9F0719-ED1A-4554-949B-DFFFB4D2B4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6109861"/>
            <a:ext cx="3651251" cy="180659"/>
          </a:xfrm>
        </p:spPr>
        <p:txBody>
          <a:bodyPr/>
          <a:lstStyle/>
          <a:p>
            <a:r>
              <a:rPr lang="en-US" altLang="zh-CN" dirty="0"/>
              <a:t>www.islide.cc</a:t>
            </a:r>
            <a:endParaRPr lang="en-US" altLang="en-US" dirty="0"/>
          </a:p>
        </p:txBody>
      </p:sp>
      <p:sp>
        <p:nvSpPr>
          <p:cNvPr id="7" name="iṥlíḑe">
            <a:extLst>
              <a:ext uri="{FF2B5EF4-FFF2-40B4-BE49-F238E27FC236}">
                <a16:creationId xmlns:a16="http://schemas.microsoft.com/office/drawing/2014/main" id="{CB7392C3-EDC2-4788-BAA3-544C1D48FC35}"/>
              </a:ext>
            </a:extLst>
          </p:cNvPr>
          <p:cNvSpPr txBox="1"/>
          <p:nvPr/>
        </p:nvSpPr>
        <p:spPr>
          <a:xfrm>
            <a:off x="656521" y="606633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600" dirty="0">
              <a:solidFill>
                <a:srgbClr val="0F253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" name="ïṣḷîḓè">
            <a:extLst>
              <a:ext uri="{FF2B5EF4-FFF2-40B4-BE49-F238E27FC236}">
                <a16:creationId xmlns:a16="http://schemas.microsoft.com/office/drawing/2014/main" id="{4F13278E-9665-40D4-9F6A-55874FE54AAC}"/>
              </a:ext>
            </a:extLst>
          </p:cNvPr>
          <p:cNvCxnSpPr>
            <a:cxnSpLocks/>
          </p:cNvCxnSpPr>
          <p:nvPr/>
        </p:nvCxnSpPr>
        <p:spPr>
          <a:xfrm flipH="1">
            <a:off x="1520595" y="4164354"/>
            <a:ext cx="330200" cy="0"/>
          </a:xfrm>
          <a:prstGeom prst="line">
            <a:avLst/>
          </a:prstGeom>
          <a:ln w="12700">
            <a:solidFill>
              <a:srgbClr val="0F2532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2932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7A4B8-3863-1514-7BE9-314C1B16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的基本思想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4A97F01-E7BA-362A-975F-67860C32C24A}"/>
              </a:ext>
            </a:extLst>
          </p:cNvPr>
          <p:cNvGrpSpPr/>
          <p:nvPr/>
        </p:nvGrpSpPr>
        <p:grpSpPr>
          <a:xfrm>
            <a:off x="1787219" y="1207668"/>
            <a:ext cx="8604862" cy="4669256"/>
            <a:chOff x="1787219" y="1207668"/>
            <a:chExt cx="8604862" cy="4669256"/>
          </a:xfrm>
        </p:grpSpPr>
        <p:grpSp>
          <p:nvGrpSpPr>
            <p:cNvPr id="4" name="ï$ľíḍe">
              <a:extLst>
                <a:ext uri="{FF2B5EF4-FFF2-40B4-BE49-F238E27FC236}">
                  <a16:creationId xmlns:a16="http://schemas.microsoft.com/office/drawing/2014/main" id="{F7A748B5-42F5-F5D6-14D2-8926B1174F83}"/>
                </a:ext>
              </a:extLst>
            </p:cNvPr>
            <p:cNvGrpSpPr/>
            <p:nvPr/>
          </p:nvGrpSpPr>
          <p:grpSpPr>
            <a:xfrm>
              <a:off x="1787219" y="1207669"/>
              <a:ext cx="2621912" cy="4669255"/>
              <a:chOff x="2139336" y="1207669"/>
              <a:chExt cx="2621912" cy="4669255"/>
            </a:xfrm>
          </p:grpSpPr>
          <p:sp>
            <p:nvSpPr>
              <p:cNvPr id="21" name="iṣľîḓê">
                <a:extLst>
                  <a:ext uri="{FF2B5EF4-FFF2-40B4-BE49-F238E27FC236}">
                    <a16:creationId xmlns:a16="http://schemas.microsoft.com/office/drawing/2014/main" id="{3581C2BA-05D1-C7EE-A778-736DDB2A0BA6}"/>
                  </a:ext>
                </a:extLst>
              </p:cNvPr>
              <p:cNvSpPr/>
              <p:nvPr/>
            </p:nvSpPr>
            <p:spPr>
              <a:xfrm flipH="1">
                <a:off x="2247122" y="1207669"/>
                <a:ext cx="2514126" cy="1363493"/>
              </a:xfrm>
              <a:custGeom>
                <a:avLst/>
                <a:gdLst>
                  <a:gd name="connsiteX0" fmla="*/ 1095445 w 2190890"/>
                  <a:gd name="connsiteY0" fmla="*/ 0 h 1363493"/>
                  <a:gd name="connsiteX1" fmla="*/ 0 w 2190890"/>
                  <a:gd name="connsiteY1" fmla="*/ 1095445 h 1363493"/>
                  <a:gd name="connsiteX2" fmla="*/ 0 w 2190890"/>
                  <a:gd name="connsiteY2" fmla="*/ 1363493 h 1363493"/>
                  <a:gd name="connsiteX3" fmla="*/ 2190890 w 2190890"/>
                  <a:gd name="connsiteY3" fmla="*/ 1363493 h 1363493"/>
                  <a:gd name="connsiteX4" fmla="*/ 2190890 w 2190890"/>
                  <a:gd name="connsiteY4" fmla="*/ 1095445 h 1363493"/>
                  <a:gd name="connsiteX5" fmla="*/ 1095445 w 2190890"/>
                  <a:gd name="connsiteY5" fmla="*/ 0 h 1363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0890" h="1363493">
                    <a:moveTo>
                      <a:pt x="1095445" y="0"/>
                    </a:moveTo>
                    <a:cubicBezTo>
                      <a:pt x="490447" y="0"/>
                      <a:pt x="0" y="490447"/>
                      <a:pt x="0" y="1095445"/>
                    </a:cubicBezTo>
                    <a:lnTo>
                      <a:pt x="0" y="1363493"/>
                    </a:lnTo>
                    <a:lnTo>
                      <a:pt x="2190890" y="1363493"/>
                    </a:lnTo>
                    <a:lnTo>
                      <a:pt x="2190890" y="1095445"/>
                    </a:lnTo>
                    <a:cubicBezTo>
                      <a:pt x="2190890" y="490447"/>
                      <a:pt x="1700443" y="0"/>
                      <a:pt x="109544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22" name="îṧlïḑè">
                <a:extLst>
                  <a:ext uri="{FF2B5EF4-FFF2-40B4-BE49-F238E27FC236}">
                    <a16:creationId xmlns:a16="http://schemas.microsoft.com/office/drawing/2014/main" id="{9213B186-7417-4CFD-B63D-08E66A0705CD}"/>
                  </a:ext>
                </a:extLst>
              </p:cNvPr>
              <p:cNvSpPr/>
              <p:nvPr/>
            </p:nvSpPr>
            <p:spPr>
              <a:xfrm flipH="1" flipV="1">
                <a:off x="2247123" y="2683916"/>
                <a:ext cx="2514125" cy="31930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îŝḷïďé">
                <a:extLst>
                  <a:ext uri="{FF2B5EF4-FFF2-40B4-BE49-F238E27FC236}">
                    <a16:creationId xmlns:a16="http://schemas.microsoft.com/office/drawing/2014/main" id="{B8F86542-2ABB-A911-C578-CB44D0AF0CF6}"/>
                  </a:ext>
                </a:extLst>
              </p:cNvPr>
              <p:cNvSpPr txBox="1"/>
              <p:nvPr/>
            </p:nvSpPr>
            <p:spPr>
              <a:xfrm>
                <a:off x="2422700" y="3747926"/>
                <a:ext cx="2162969" cy="70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/>
                  <a:t>窗口大小</a:t>
                </a:r>
                <a:endParaRPr lang="en-US" altLang="zh-CN" sz="1400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400" dirty="0"/>
                  <a:t>多个窗口提取多种特征</a:t>
                </a:r>
                <a:endParaRPr lang="en-US" altLang="zh-CN" sz="1400" dirty="0"/>
              </a:p>
            </p:txBody>
          </p:sp>
          <p:sp>
            <p:nvSpPr>
              <p:cNvPr id="24" name="işlíḓê">
                <a:extLst>
                  <a:ext uri="{FF2B5EF4-FFF2-40B4-BE49-F238E27FC236}">
                    <a16:creationId xmlns:a16="http://schemas.microsoft.com/office/drawing/2014/main" id="{96C6A16F-F65F-E82D-DC60-0CF0AEBC6439}"/>
                  </a:ext>
                </a:extLst>
              </p:cNvPr>
              <p:cNvSpPr txBox="1"/>
              <p:nvPr/>
            </p:nvSpPr>
            <p:spPr>
              <a:xfrm>
                <a:off x="2422701" y="2057233"/>
                <a:ext cx="2162969" cy="416011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b="1" dirty="0"/>
                  <a:t>局部感受野</a:t>
                </a:r>
                <a:endParaRPr lang="en-US" altLang="zh-CN" sz="1600" b="1" dirty="0"/>
              </a:p>
            </p:txBody>
          </p:sp>
          <p:grpSp>
            <p:nvGrpSpPr>
              <p:cNvPr id="25" name="íśļïḋe">
                <a:extLst>
                  <a:ext uri="{FF2B5EF4-FFF2-40B4-BE49-F238E27FC236}">
                    <a16:creationId xmlns:a16="http://schemas.microsoft.com/office/drawing/2014/main" id="{19447EEE-8298-4120-55B9-8FE95BDF834B}"/>
                  </a:ext>
                </a:extLst>
              </p:cNvPr>
              <p:cNvGrpSpPr/>
              <p:nvPr/>
            </p:nvGrpSpPr>
            <p:grpSpPr>
              <a:xfrm>
                <a:off x="2139336" y="1664541"/>
                <a:ext cx="410200" cy="410198"/>
                <a:chOff x="3526795" y="1018864"/>
                <a:chExt cx="410200" cy="410198"/>
              </a:xfrm>
            </p:grpSpPr>
            <p:sp>
              <p:nvSpPr>
                <p:cNvPr id="26" name="iśḷïḓè">
                  <a:extLst>
                    <a:ext uri="{FF2B5EF4-FFF2-40B4-BE49-F238E27FC236}">
                      <a16:creationId xmlns:a16="http://schemas.microsoft.com/office/drawing/2014/main" id="{DEE87820-E22C-A5D1-BE29-1E7FA468D96A}"/>
                    </a:ext>
                  </a:extLst>
                </p:cNvPr>
                <p:cNvSpPr/>
                <p:nvPr/>
              </p:nvSpPr>
              <p:spPr>
                <a:xfrm>
                  <a:off x="3526795" y="1018864"/>
                  <a:ext cx="410200" cy="410198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îśḷîḑe">
                  <a:extLst>
                    <a:ext uri="{FF2B5EF4-FFF2-40B4-BE49-F238E27FC236}">
                      <a16:creationId xmlns:a16="http://schemas.microsoft.com/office/drawing/2014/main" id="{6180C7D3-364A-4C92-86CA-F55DFE27843F}"/>
                    </a:ext>
                  </a:extLst>
                </p:cNvPr>
                <p:cNvSpPr/>
                <p:nvPr/>
              </p:nvSpPr>
              <p:spPr>
                <a:xfrm>
                  <a:off x="3642895" y="1157213"/>
                  <a:ext cx="178001" cy="13350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" name="ïṣ1íḑé">
              <a:extLst>
                <a:ext uri="{FF2B5EF4-FFF2-40B4-BE49-F238E27FC236}">
                  <a16:creationId xmlns:a16="http://schemas.microsoft.com/office/drawing/2014/main" id="{170F6B54-F1A9-2861-CDDE-80EAD6C8DB2E}"/>
                </a:ext>
              </a:extLst>
            </p:cNvPr>
            <p:cNvGrpSpPr/>
            <p:nvPr/>
          </p:nvGrpSpPr>
          <p:grpSpPr>
            <a:xfrm>
              <a:off x="4778693" y="1207669"/>
              <a:ext cx="2621913" cy="4669255"/>
              <a:chOff x="4959361" y="1207669"/>
              <a:chExt cx="2621913" cy="4669255"/>
            </a:xfrm>
          </p:grpSpPr>
          <p:sp>
            <p:nvSpPr>
              <p:cNvPr id="14" name="işlïḋè">
                <a:extLst>
                  <a:ext uri="{FF2B5EF4-FFF2-40B4-BE49-F238E27FC236}">
                    <a16:creationId xmlns:a16="http://schemas.microsoft.com/office/drawing/2014/main" id="{46473895-C48E-B572-A8AB-FBF4D8BDF88E}"/>
                  </a:ext>
                </a:extLst>
              </p:cNvPr>
              <p:cNvSpPr/>
              <p:nvPr/>
            </p:nvSpPr>
            <p:spPr>
              <a:xfrm flipH="1">
                <a:off x="5067147" y="1207669"/>
                <a:ext cx="2514127" cy="1363493"/>
              </a:xfrm>
              <a:custGeom>
                <a:avLst/>
                <a:gdLst>
                  <a:gd name="connsiteX0" fmla="*/ 1095446 w 2190891"/>
                  <a:gd name="connsiteY0" fmla="*/ 0 h 1363493"/>
                  <a:gd name="connsiteX1" fmla="*/ 0 w 2190891"/>
                  <a:gd name="connsiteY1" fmla="*/ 1095445 h 1363493"/>
                  <a:gd name="connsiteX2" fmla="*/ 0 w 2190891"/>
                  <a:gd name="connsiteY2" fmla="*/ 1363493 h 1363493"/>
                  <a:gd name="connsiteX3" fmla="*/ 2190891 w 2190891"/>
                  <a:gd name="connsiteY3" fmla="*/ 1363493 h 1363493"/>
                  <a:gd name="connsiteX4" fmla="*/ 2190891 w 2190891"/>
                  <a:gd name="connsiteY4" fmla="*/ 1095445 h 1363493"/>
                  <a:gd name="connsiteX5" fmla="*/ 1095446 w 2190891"/>
                  <a:gd name="connsiteY5" fmla="*/ 0 h 1363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0891" h="1363493">
                    <a:moveTo>
                      <a:pt x="1095446" y="0"/>
                    </a:moveTo>
                    <a:cubicBezTo>
                      <a:pt x="490448" y="0"/>
                      <a:pt x="0" y="490447"/>
                      <a:pt x="0" y="1095445"/>
                    </a:cubicBezTo>
                    <a:lnTo>
                      <a:pt x="0" y="1363493"/>
                    </a:lnTo>
                    <a:lnTo>
                      <a:pt x="2190891" y="1363493"/>
                    </a:lnTo>
                    <a:lnTo>
                      <a:pt x="2190891" y="1095445"/>
                    </a:lnTo>
                    <a:cubicBezTo>
                      <a:pt x="2190891" y="490447"/>
                      <a:pt x="1700444" y="0"/>
                      <a:pt x="109544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5" name="ïṣḷíḋè">
                <a:extLst>
                  <a:ext uri="{FF2B5EF4-FFF2-40B4-BE49-F238E27FC236}">
                    <a16:creationId xmlns:a16="http://schemas.microsoft.com/office/drawing/2014/main" id="{69B21753-0D8B-34EE-3B35-C749B70A2980}"/>
                  </a:ext>
                </a:extLst>
              </p:cNvPr>
              <p:cNvSpPr/>
              <p:nvPr/>
            </p:nvSpPr>
            <p:spPr>
              <a:xfrm flipH="1" flipV="1">
                <a:off x="5067148" y="2683916"/>
                <a:ext cx="2514125" cy="31930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6" name="iṣļiḓè">
                <a:extLst>
                  <a:ext uri="{FF2B5EF4-FFF2-40B4-BE49-F238E27FC236}">
                    <a16:creationId xmlns:a16="http://schemas.microsoft.com/office/drawing/2014/main" id="{C53C81D7-621C-4F95-294D-933BCB491D33}"/>
                  </a:ext>
                </a:extLst>
              </p:cNvPr>
              <p:cNvSpPr txBox="1"/>
              <p:nvPr/>
            </p:nvSpPr>
            <p:spPr>
              <a:xfrm>
                <a:off x="5242725" y="3749401"/>
                <a:ext cx="2162969" cy="698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/>
                  <a:t>窗口在扫描过程中权重偏置参数不发生改变</a:t>
                </a:r>
                <a:endParaRPr lang="en-US" altLang="zh-CN" sz="1400" dirty="0"/>
              </a:p>
            </p:txBody>
          </p:sp>
          <p:sp>
            <p:nvSpPr>
              <p:cNvPr id="17" name="íṣḻíḍé">
                <a:extLst>
                  <a:ext uri="{FF2B5EF4-FFF2-40B4-BE49-F238E27FC236}">
                    <a16:creationId xmlns:a16="http://schemas.microsoft.com/office/drawing/2014/main" id="{A4586382-4EC9-5E8A-B118-F2BDFEB2FAEF}"/>
                  </a:ext>
                </a:extLst>
              </p:cNvPr>
              <p:cNvSpPr txBox="1"/>
              <p:nvPr/>
            </p:nvSpPr>
            <p:spPr>
              <a:xfrm>
                <a:off x="5242726" y="2057233"/>
                <a:ext cx="2162969" cy="416011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b="1" dirty="0"/>
                  <a:t>权值共享</a:t>
                </a:r>
                <a:endParaRPr lang="en-US" altLang="zh-CN" sz="1600" b="1" dirty="0"/>
              </a:p>
            </p:txBody>
          </p:sp>
          <p:grpSp>
            <p:nvGrpSpPr>
              <p:cNvPr id="18" name="ïṣľiḑe">
                <a:extLst>
                  <a:ext uri="{FF2B5EF4-FFF2-40B4-BE49-F238E27FC236}">
                    <a16:creationId xmlns:a16="http://schemas.microsoft.com/office/drawing/2014/main" id="{7B6ADB57-5D09-5BE0-25C9-C9ADEA8E3E1C}"/>
                  </a:ext>
                </a:extLst>
              </p:cNvPr>
              <p:cNvGrpSpPr/>
              <p:nvPr/>
            </p:nvGrpSpPr>
            <p:grpSpPr>
              <a:xfrm>
                <a:off x="4959361" y="1664541"/>
                <a:ext cx="410200" cy="410198"/>
                <a:chOff x="5417189" y="1018864"/>
                <a:chExt cx="410200" cy="410198"/>
              </a:xfrm>
            </p:grpSpPr>
            <p:sp>
              <p:nvSpPr>
                <p:cNvPr id="19" name="ïSļïďe">
                  <a:extLst>
                    <a:ext uri="{FF2B5EF4-FFF2-40B4-BE49-F238E27FC236}">
                      <a16:creationId xmlns:a16="http://schemas.microsoft.com/office/drawing/2014/main" id="{9C57FCCD-9D28-5387-48F2-67B2B9CAC84F}"/>
                    </a:ext>
                  </a:extLst>
                </p:cNvPr>
                <p:cNvSpPr/>
                <p:nvPr/>
              </p:nvSpPr>
              <p:spPr>
                <a:xfrm>
                  <a:off x="5417189" y="1018864"/>
                  <a:ext cx="410200" cy="410198"/>
                </a:xfrm>
                <a:prstGeom prst="ellipse">
                  <a:avLst/>
                </a:prstGeom>
                <a:solidFill>
                  <a:schemeClr val="tx2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ïś1íďe">
                  <a:extLst>
                    <a:ext uri="{FF2B5EF4-FFF2-40B4-BE49-F238E27FC236}">
                      <a16:creationId xmlns:a16="http://schemas.microsoft.com/office/drawing/2014/main" id="{48ED8691-15F8-53C0-7E7B-D54A40A67CFF}"/>
                    </a:ext>
                  </a:extLst>
                </p:cNvPr>
                <p:cNvSpPr/>
                <p:nvPr/>
              </p:nvSpPr>
              <p:spPr>
                <a:xfrm>
                  <a:off x="5533289" y="1153043"/>
                  <a:ext cx="178001" cy="148188"/>
                </a:xfrm>
                <a:custGeom>
                  <a:avLst/>
                  <a:gdLst>
                    <a:gd name="connsiteX0" fmla="*/ 483573 w 526297"/>
                    <a:gd name="connsiteY0" fmla="*/ 133971 h 438150"/>
                    <a:gd name="connsiteX1" fmla="*/ 527674 w 526297"/>
                    <a:gd name="connsiteY1" fmla="*/ 178072 h 438150"/>
                    <a:gd name="connsiteX2" fmla="*/ 527579 w 526297"/>
                    <a:gd name="connsiteY2" fmla="*/ 181501 h 438150"/>
                    <a:gd name="connsiteX3" fmla="*/ 514244 w 526297"/>
                    <a:gd name="connsiteY3" fmla="*/ 355237 h 438150"/>
                    <a:gd name="connsiteX4" fmla="*/ 485764 w 526297"/>
                    <a:gd name="connsiteY4" fmla="*/ 381621 h 438150"/>
                    <a:gd name="connsiteX5" fmla="*/ 454998 w 526297"/>
                    <a:gd name="connsiteY5" fmla="*/ 381621 h 438150"/>
                    <a:gd name="connsiteX6" fmla="*/ 454998 w 526297"/>
                    <a:gd name="connsiteY6" fmla="*/ 438771 h 438150"/>
                    <a:gd name="connsiteX7" fmla="*/ 435948 w 526297"/>
                    <a:gd name="connsiteY7" fmla="*/ 438771 h 438150"/>
                    <a:gd name="connsiteX8" fmla="*/ 435948 w 526297"/>
                    <a:gd name="connsiteY8" fmla="*/ 381621 h 438150"/>
                    <a:gd name="connsiteX9" fmla="*/ 93048 w 526297"/>
                    <a:gd name="connsiteY9" fmla="*/ 381621 h 438150"/>
                    <a:gd name="connsiteX10" fmla="*/ 93048 w 526297"/>
                    <a:gd name="connsiteY10" fmla="*/ 438771 h 438150"/>
                    <a:gd name="connsiteX11" fmla="*/ 73998 w 526297"/>
                    <a:gd name="connsiteY11" fmla="*/ 438771 h 438150"/>
                    <a:gd name="connsiteX12" fmla="*/ 73998 w 526297"/>
                    <a:gd name="connsiteY12" fmla="*/ 381621 h 438150"/>
                    <a:gd name="connsiteX13" fmla="*/ 43328 w 526297"/>
                    <a:gd name="connsiteY13" fmla="*/ 381621 h 438150"/>
                    <a:gd name="connsiteX14" fmla="*/ 14848 w 526297"/>
                    <a:gd name="connsiteY14" fmla="*/ 355237 h 438150"/>
                    <a:gd name="connsiteX15" fmla="*/ 1513 w 526297"/>
                    <a:gd name="connsiteY15" fmla="*/ 181501 h 438150"/>
                    <a:gd name="connsiteX16" fmla="*/ 42089 w 526297"/>
                    <a:gd name="connsiteY16" fmla="*/ 134162 h 438150"/>
                    <a:gd name="connsiteX17" fmla="*/ 45518 w 526297"/>
                    <a:gd name="connsiteY17" fmla="*/ 134066 h 438150"/>
                    <a:gd name="connsiteX18" fmla="*/ 101906 w 526297"/>
                    <a:gd name="connsiteY18" fmla="*/ 180834 h 438150"/>
                    <a:gd name="connsiteX19" fmla="*/ 121623 w 526297"/>
                    <a:gd name="connsiteY19" fmla="*/ 286371 h 438150"/>
                    <a:gd name="connsiteX20" fmla="*/ 407373 w 526297"/>
                    <a:gd name="connsiteY20" fmla="*/ 286371 h 438150"/>
                    <a:gd name="connsiteX21" fmla="*/ 427185 w 526297"/>
                    <a:gd name="connsiteY21" fmla="*/ 180739 h 438150"/>
                    <a:gd name="connsiteX22" fmla="*/ 483573 w 526297"/>
                    <a:gd name="connsiteY22" fmla="*/ 133971 h 438150"/>
                    <a:gd name="connsiteX23" fmla="*/ 416898 w 526297"/>
                    <a:gd name="connsiteY23" fmla="*/ 621 h 438150"/>
                    <a:gd name="connsiteX24" fmla="*/ 483573 w 526297"/>
                    <a:gd name="connsiteY24" fmla="*/ 67296 h 438150"/>
                    <a:gd name="connsiteX25" fmla="*/ 483573 w 526297"/>
                    <a:gd name="connsiteY25" fmla="*/ 115397 h 438150"/>
                    <a:gd name="connsiteX26" fmla="*/ 476429 w 526297"/>
                    <a:gd name="connsiteY26" fmla="*/ 114921 h 438150"/>
                    <a:gd name="connsiteX27" fmla="*/ 412040 w 526297"/>
                    <a:gd name="connsiteY27" fmla="*/ 166451 h 438150"/>
                    <a:gd name="connsiteX28" fmla="*/ 411564 w 526297"/>
                    <a:gd name="connsiteY28" fmla="*/ 168737 h 438150"/>
                    <a:gd name="connsiteX29" fmla="*/ 393086 w 526297"/>
                    <a:gd name="connsiteY29" fmla="*/ 267321 h 438150"/>
                    <a:gd name="connsiteX30" fmla="*/ 135911 w 526297"/>
                    <a:gd name="connsiteY30" fmla="*/ 267321 h 438150"/>
                    <a:gd name="connsiteX31" fmla="*/ 117432 w 526297"/>
                    <a:gd name="connsiteY31" fmla="*/ 168737 h 438150"/>
                    <a:gd name="connsiteX32" fmla="*/ 52567 w 526297"/>
                    <a:gd name="connsiteY32" fmla="*/ 114921 h 438150"/>
                    <a:gd name="connsiteX33" fmla="*/ 54948 w 526297"/>
                    <a:gd name="connsiteY33" fmla="*/ 67296 h 438150"/>
                    <a:gd name="connsiteX34" fmla="*/ 121623 w 526297"/>
                    <a:gd name="connsiteY34" fmla="*/ 621 h 438150"/>
                    <a:gd name="connsiteX35" fmla="*/ 416898 w 526297"/>
                    <a:gd name="connsiteY35" fmla="*/ 621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6297" h="438150">
                      <a:moveTo>
                        <a:pt x="483573" y="133971"/>
                      </a:moveTo>
                      <a:cubicBezTo>
                        <a:pt x="507957" y="133971"/>
                        <a:pt x="527674" y="153688"/>
                        <a:pt x="527674" y="178072"/>
                      </a:cubicBezTo>
                      <a:cubicBezTo>
                        <a:pt x="527674" y="179215"/>
                        <a:pt x="527674" y="180358"/>
                        <a:pt x="527579" y="181501"/>
                      </a:cubicBezTo>
                      <a:lnTo>
                        <a:pt x="514244" y="355237"/>
                      </a:lnTo>
                      <a:cubicBezTo>
                        <a:pt x="513101" y="370096"/>
                        <a:pt x="500718" y="381621"/>
                        <a:pt x="485764" y="381621"/>
                      </a:cubicBezTo>
                      <a:lnTo>
                        <a:pt x="454998" y="381621"/>
                      </a:lnTo>
                      <a:lnTo>
                        <a:pt x="454998" y="438771"/>
                      </a:lnTo>
                      <a:lnTo>
                        <a:pt x="435948" y="438771"/>
                      </a:lnTo>
                      <a:lnTo>
                        <a:pt x="435948" y="381621"/>
                      </a:lnTo>
                      <a:lnTo>
                        <a:pt x="93048" y="381621"/>
                      </a:lnTo>
                      <a:lnTo>
                        <a:pt x="93048" y="438771"/>
                      </a:lnTo>
                      <a:lnTo>
                        <a:pt x="73998" y="438771"/>
                      </a:lnTo>
                      <a:lnTo>
                        <a:pt x="73998" y="381621"/>
                      </a:lnTo>
                      <a:lnTo>
                        <a:pt x="43328" y="381621"/>
                      </a:lnTo>
                      <a:cubicBezTo>
                        <a:pt x="28373" y="381621"/>
                        <a:pt x="15991" y="370096"/>
                        <a:pt x="14848" y="355237"/>
                      </a:cubicBezTo>
                      <a:lnTo>
                        <a:pt x="1513" y="181501"/>
                      </a:lnTo>
                      <a:cubicBezTo>
                        <a:pt x="-392" y="157212"/>
                        <a:pt x="17801" y="135971"/>
                        <a:pt x="42089" y="134162"/>
                      </a:cubicBezTo>
                      <a:cubicBezTo>
                        <a:pt x="43232" y="134066"/>
                        <a:pt x="44375" y="134066"/>
                        <a:pt x="45518" y="134066"/>
                      </a:cubicBezTo>
                      <a:cubicBezTo>
                        <a:pt x="73141" y="134066"/>
                        <a:pt x="96858" y="153688"/>
                        <a:pt x="101906" y="180834"/>
                      </a:cubicBezTo>
                      <a:lnTo>
                        <a:pt x="121623" y="286371"/>
                      </a:lnTo>
                      <a:lnTo>
                        <a:pt x="407373" y="286371"/>
                      </a:lnTo>
                      <a:lnTo>
                        <a:pt x="427185" y="180739"/>
                      </a:lnTo>
                      <a:cubicBezTo>
                        <a:pt x="432233" y="153592"/>
                        <a:pt x="455951" y="133971"/>
                        <a:pt x="483573" y="133971"/>
                      </a:cubicBezTo>
                      <a:close/>
                      <a:moveTo>
                        <a:pt x="416898" y="621"/>
                      </a:moveTo>
                      <a:cubicBezTo>
                        <a:pt x="453760" y="621"/>
                        <a:pt x="483573" y="30434"/>
                        <a:pt x="483573" y="67296"/>
                      </a:cubicBezTo>
                      <a:lnTo>
                        <a:pt x="483573" y="115397"/>
                      </a:lnTo>
                      <a:cubicBezTo>
                        <a:pt x="481192" y="115112"/>
                        <a:pt x="478811" y="114921"/>
                        <a:pt x="476429" y="114921"/>
                      </a:cubicBezTo>
                      <a:cubicBezTo>
                        <a:pt x="445473" y="114921"/>
                        <a:pt x="418803" y="136448"/>
                        <a:pt x="412040" y="166451"/>
                      </a:cubicBezTo>
                      <a:lnTo>
                        <a:pt x="411564" y="168737"/>
                      </a:lnTo>
                      <a:lnTo>
                        <a:pt x="393086" y="267321"/>
                      </a:lnTo>
                      <a:lnTo>
                        <a:pt x="135911" y="267321"/>
                      </a:lnTo>
                      <a:lnTo>
                        <a:pt x="117432" y="168737"/>
                      </a:lnTo>
                      <a:cubicBezTo>
                        <a:pt x="111622" y="137495"/>
                        <a:pt x="84285" y="114921"/>
                        <a:pt x="52567" y="114921"/>
                      </a:cubicBezTo>
                      <a:lnTo>
                        <a:pt x="54948" y="67296"/>
                      </a:lnTo>
                      <a:cubicBezTo>
                        <a:pt x="54948" y="30434"/>
                        <a:pt x="84761" y="621"/>
                        <a:pt x="121623" y="621"/>
                      </a:cubicBezTo>
                      <a:lnTo>
                        <a:pt x="416898" y="6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" name="îS1íḍe">
              <a:extLst>
                <a:ext uri="{FF2B5EF4-FFF2-40B4-BE49-F238E27FC236}">
                  <a16:creationId xmlns:a16="http://schemas.microsoft.com/office/drawing/2014/main" id="{B146BC9E-38B7-3941-130F-47E47422E5AF}"/>
                </a:ext>
              </a:extLst>
            </p:cNvPr>
            <p:cNvGrpSpPr/>
            <p:nvPr/>
          </p:nvGrpSpPr>
          <p:grpSpPr>
            <a:xfrm>
              <a:off x="7770168" y="1207668"/>
              <a:ext cx="2621913" cy="4669256"/>
              <a:chOff x="7779386" y="1207668"/>
              <a:chExt cx="2621913" cy="4669256"/>
            </a:xfrm>
          </p:grpSpPr>
          <p:sp>
            <p:nvSpPr>
              <p:cNvPr id="7" name="îṧḷïďe">
                <a:extLst>
                  <a:ext uri="{FF2B5EF4-FFF2-40B4-BE49-F238E27FC236}">
                    <a16:creationId xmlns:a16="http://schemas.microsoft.com/office/drawing/2014/main" id="{994B57DD-F927-D837-0BF2-1D3C7C9F4296}"/>
                  </a:ext>
                </a:extLst>
              </p:cNvPr>
              <p:cNvSpPr/>
              <p:nvPr/>
            </p:nvSpPr>
            <p:spPr>
              <a:xfrm>
                <a:off x="7887173" y="1207668"/>
                <a:ext cx="2514126" cy="1363493"/>
              </a:xfrm>
              <a:custGeom>
                <a:avLst/>
                <a:gdLst>
                  <a:gd name="connsiteX0" fmla="*/ 1095445 w 2190890"/>
                  <a:gd name="connsiteY0" fmla="*/ 0 h 1363493"/>
                  <a:gd name="connsiteX1" fmla="*/ 2190890 w 2190890"/>
                  <a:gd name="connsiteY1" fmla="*/ 1095445 h 1363493"/>
                  <a:gd name="connsiteX2" fmla="*/ 2190890 w 2190890"/>
                  <a:gd name="connsiteY2" fmla="*/ 1363493 h 1363493"/>
                  <a:gd name="connsiteX3" fmla="*/ 0 w 2190890"/>
                  <a:gd name="connsiteY3" fmla="*/ 1363493 h 1363493"/>
                  <a:gd name="connsiteX4" fmla="*/ 0 w 2190890"/>
                  <a:gd name="connsiteY4" fmla="*/ 1095445 h 1363493"/>
                  <a:gd name="connsiteX5" fmla="*/ 1095445 w 2190890"/>
                  <a:gd name="connsiteY5" fmla="*/ 0 h 1363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0890" h="1363493">
                    <a:moveTo>
                      <a:pt x="1095445" y="0"/>
                    </a:moveTo>
                    <a:cubicBezTo>
                      <a:pt x="1700443" y="0"/>
                      <a:pt x="2190890" y="490447"/>
                      <a:pt x="2190890" y="1095445"/>
                    </a:cubicBezTo>
                    <a:lnTo>
                      <a:pt x="2190890" y="1363493"/>
                    </a:lnTo>
                    <a:lnTo>
                      <a:pt x="0" y="1363493"/>
                    </a:lnTo>
                    <a:lnTo>
                      <a:pt x="0" y="1095445"/>
                    </a:lnTo>
                    <a:cubicBezTo>
                      <a:pt x="0" y="490447"/>
                      <a:pt x="490447" y="0"/>
                      <a:pt x="109544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8" name="îṣļîďé">
                <a:extLst>
                  <a:ext uri="{FF2B5EF4-FFF2-40B4-BE49-F238E27FC236}">
                    <a16:creationId xmlns:a16="http://schemas.microsoft.com/office/drawing/2014/main" id="{A6600D91-4951-F6F6-4AB4-F4DB88950695}"/>
                  </a:ext>
                </a:extLst>
              </p:cNvPr>
              <p:cNvSpPr/>
              <p:nvPr/>
            </p:nvSpPr>
            <p:spPr>
              <a:xfrm flipH="1" flipV="1">
                <a:off x="7887174" y="2683916"/>
                <a:ext cx="2514125" cy="31930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" name="iṧ1îḑe">
                <a:extLst>
                  <a:ext uri="{FF2B5EF4-FFF2-40B4-BE49-F238E27FC236}">
                    <a16:creationId xmlns:a16="http://schemas.microsoft.com/office/drawing/2014/main" id="{AD07FECD-2F4E-3E30-A5C6-B0851D103D66}"/>
                  </a:ext>
                </a:extLst>
              </p:cNvPr>
              <p:cNvSpPr txBox="1"/>
              <p:nvPr/>
            </p:nvSpPr>
            <p:spPr>
              <a:xfrm>
                <a:off x="8143243" y="3910246"/>
                <a:ext cx="216296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 dirty="0"/>
                  <a:t>仅做求积、</a:t>
                </a:r>
                <a:r>
                  <a:rPr lang="en-US" altLang="zh-CN" sz="1400" dirty="0"/>
                  <a:t>max</a:t>
                </a:r>
                <a:r>
                  <a:rPr lang="zh-CN" altLang="en-US" sz="1400" dirty="0"/>
                  <a:t>操作</a:t>
                </a:r>
                <a:endParaRPr lang="en-US" altLang="zh-CN" sz="1400" dirty="0"/>
              </a:p>
            </p:txBody>
          </p:sp>
          <p:sp>
            <p:nvSpPr>
              <p:cNvPr id="10" name="î$ḷídè">
                <a:extLst>
                  <a:ext uri="{FF2B5EF4-FFF2-40B4-BE49-F238E27FC236}">
                    <a16:creationId xmlns:a16="http://schemas.microsoft.com/office/drawing/2014/main" id="{8255563D-A656-AED9-E338-D7F7181948B3}"/>
                  </a:ext>
                </a:extLst>
              </p:cNvPr>
              <p:cNvSpPr txBox="1"/>
              <p:nvPr/>
            </p:nvSpPr>
            <p:spPr>
              <a:xfrm>
                <a:off x="8062752" y="2057233"/>
                <a:ext cx="2162969" cy="416011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b="1" dirty="0"/>
                  <a:t>池化</a:t>
                </a:r>
                <a:endParaRPr lang="en-US" altLang="zh-CN" sz="1600" b="1" dirty="0"/>
              </a:p>
            </p:txBody>
          </p:sp>
          <p:grpSp>
            <p:nvGrpSpPr>
              <p:cNvPr id="11" name="isḷïďè">
                <a:extLst>
                  <a:ext uri="{FF2B5EF4-FFF2-40B4-BE49-F238E27FC236}">
                    <a16:creationId xmlns:a16="http://schemas.microsoft.com/office/drawing/2014/main" id="{627D3B63-029A-BBA2-94C8-A50E7A60175F}"/>
                  </a:ext>
                </a:extLst>
              </p:cNvPr>
              <p:cNvGrpSpPr/>
              <p:nvPr/>
            </p:nvGrpSpPr>
            <p:grpSpPr>
              <a:xfrm>
                <a:off x="7779386" y="1664541"/>
                <a:ext cx="414650" cy="410198"/>
                <a:chOff x="8252780" y="1018864"/>
                <a:chExt cx="414650" cy="410198"/>
              </a:xfrm>
            </p:grpSpPr>
            <p:sp>
              <p:nvSpPr>
                <p:cNvPr id="12" name="îṣlíḑê">
                  <a:extLst>
                    <a:ext uri="{FF2B5EF4-FFF2-40B4-BE49-F238E27FC236}">
                      <a16:creationId xmlns:a16="http://schemas.microsoft.com/office/drawing/2014/main" id="{42E69C1E-5FEB-62CE-B8E7-7254C8E20D4A}"/>
                    </a:ext>
                  </a:extLst>
                </p:cNvPr>
                <p:cNvSpPr/>
                <p:nvPr/>
              </p:nvSpPr>
              <p:spPr>
                <a:xfrm>
                  <a:off x="8252780" y="1018864"/>
                  <a:ext cx="414650" cy="410198"/>
                </a:xfrm>
                <a:prstGeom prst="ellipse">
                  <a:avLst/>
                </a:prstGeom>
                <a:solidFill>
                  <a:schemeClr val="accent1"/>
                </a:solidFill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íş1îḍe">
                  <a:extLst>
                    <a:ext uri="{FF2B5EF4-FFF2-40B4-BE49-F238E27FC236}">
                      <a16:creationId xmlns:a16="http://schemas.microsoft.com/office/drawing/2014/main" id="{A3048C48-5178-C833-E211-F1BC3A54135F}"/>
                    </a:ext>
                  </a:extLst>
                </p:cNvPr>
                <p:cNvSpPr/>
                <p:nvPr/>
              </p:nvSpPr>
              <p:spPr>
                <a:xfrm>
                  <a:off x="8368880" y="1139733"/>
                  <a:ext cx="178001" cy="162108"/>
                </a:xfrm>
                <a:custGeom>
                  <a:avLst/>
                  <a:gdLst>
                    <a:gd name="connsiteX0" fmla="*/ 125329 w 533400"/>
                    <a:gd name="connsiteY0" fmla="*/ 229221 h 485775"/>
                    <a:gd name="connsiteX1" fmla="*/ 125329 w 533400"/>
                    <a:gd name="connsiteY1" fmla="*/ 276846 h 485775"/>
                    <a:gd name="connsiteX2" fmla="*/ 144379 w 533400"/>
                    <a:gd name="connsiteY2" fmla="*/ 276846 h 485775"/>
                    <a:gd name="connsiteX3" fmla="*/ 144379 w 533400"/>
                    <a:gd name="connsiteY3" fmla="*/ 229221 h 485775"/>
                    <a:gd name="connsiteX4" fmla="*/ 392029 w 533400"/>
                    <a:gd name="connsiteY4" fmla="*/ 229221 h 485775"/>
                    <a:gd name="connsiteX5" fmla="*/ 392029 w 533400"/>
                    <a:gd name="connsiteY5" fmla="*/ 276846 h 485775"/>
                    <a:gd name="connsiteX6" fmla="*/ 411079 w 533400"/>
                    <a:gd name="connsiteY6" fmla="*/ 276846 h 485775"/>
                    <a:gd name="connsiteX7" fmla="*/ 411079 w 533400"/>
                    <a:gd name="connsiteY7" fmla="*/ 229221 h 485775"/>
                    <a:gd name="connsiteX8" fmla="*/ 534904 w 533400"/>
                    <a:gd name="connsiteY8" fmla="*/ 229221 h 485775"/>
                    <a:gd name="connsiteX9" fmla="*/ 534904 w 533400"/>
                    <a:gd name="connsiteY9" fmla="*/ 457821 h 485775"/>
                    <a:gd name="connsiteX10" fmla="*/ 506329 w 533400"/>
                    <a:gd name="connsiteY10" fmla="*/ 486396 h 485775"/>
                    <a:gd name="connsiteX11" fmla="*/ 30079 w 533400"/>
                    <a:gd name="connsiteY11" fmla="*/ 486396 h 485775"/>
                    <a:gd name="connsiteX12" fmla="*/ 1504 w 533400"/>
                    <a:gd name="connsiteY12" fmla="*/ 457821 h 485775"/>
                    <a:gd name="connsiteX13" fmla="*/ 1504 w 533400"/>
                    <a:gd name="connsiteY13" fmla="*/ 229221 h 485775"/>
                    <a:gd name="connsiteX14" fmla="*/ 125329 w 533400"/>
                    <a:gd name="connsiteY14" fmla="*/ 229221 h 485775"/>
                    <a:gd name="connsiteX15" fmla="*/ 372979 w 533400"/>
                    <a:gd name="connsiteY15" fmla="*/ 621 h 485775"/>
                    <a:gd name="connsiteX16" fmla="*/ 411079 w 533400"/>
                    <a:gd name="connsiteY16" fmla="*/ 36816 h 485775"/>
                    <a:gd name="connsiteX17" fmla="*/ 411079 w 533400"/>
                    <a:gd name="connsiteY17" fmla="*/ 38721 h 485775"/>
                    <a:gd name="connsiteX18" fmla="*/ 411079 w 533400"/>
                    <a:gd name="connsiteY18" fmla="*/ 114921 h 485775"/>
                    <a:gd name="connsiteX19" fmla="*/ 506329 w 533400"/>
                    <a:gd name="connsiteY19" fmla="*/ 114921 h 485775"/>
                    <a:gd name="connsiteX20" fmla="*/ 534904 w 533400"/>
                    <a:gd name="connsiteY20" fmla="*/ 143496 h 485775"/>
                    <a:gd name="connsiteX21" fmla="*/ 534904 w 533400"/>
                    <a:gd name="connsiteY21" fmla="*/ 210171 h 485775"/>
                    <a:gd name="connsiteX22" fmla="*/ 1504 w 533400"/>
                    <a:gd name="connsiteY22" fmla="*/ 210171 h 485775"/>
                    <a:gd name="connsiteX23" fmla="*/ 1504 w 533400"/>
                    <a:gd name="connsiteY23" fmla="*/ 143496 h 485775"/>
                    <a:gd name="connsiteX24" fmla="*/ 30079 w 533400"/>
                    <a:gd name="connsiteY24" fmla="*/ 114921 h 485775"/>
                    <a:gd name="connsiteX25" fmla="*/ 125329 w 533400"/>
                    <a:gd name="connsiteY25" fmla="*/ 114921 h 485775"/>
                    <a:gd name="connsiteX26" fmla="*/ 125329 w 533400"/>
                    <a:gd name="connsiteY26" fmla="*/ 38721 h 485775"/>
                    <a:gd name="connsiteX27" fmla="*/ 161524 w 533400"/>
                    <a:gd name="connsiteY27" fmla="*/ 621 h 485775"/>
                    <a:gd name="connsiteX28" fmla="*/ 163429 w 533400"/>
                    <a:gd name="connsiteY28" fmla="*/ 621 h 485775"/>
                    <a:gd name="connsiteX29" fmla="*/ 372979 w 533400"/>
                    <a:gd name="connsiteY29" fmla="*/ 621 h 485775"/>
                    <a:gd name="connsiteX30" fmla="*/ 372979 w 533400"/>
                    <a:gd name="connsiteY30" fmla="*/ 19671 h 485775"/>
                    <a:gd name="connsiteX31" fmla="*/ 163429 w 533400"/>
                    <a:gd name="connsiteY31" fmla="*/ 19671 h 485775"/>
                    <a:gd name="connsiteX32" fmla="*/ 144474 w 533400"/>
                    <a:gd name="connsiteY32" fmla="*/ 37292 h 485775"/>
                    <a:gd name="connsiteX33" fmla="*/ 144379 w 533400"/>
                    <a:gd name="connsiteY33" fmla="*/ 38721 h 485775"/>
                    <a:gd name="connsiteX34" fmla="*/ 144379 w 533400"/>
                    <a:gd name="connsiteY34" fmla="*/ 114921 h 485775"/>
                    <a:gd name="connsiteX35" fmla="*/ 392029 w 533400"/>
                    <a:gd name="connsiteY35" fmla="*/ 114921 h 485775"/>
                    <a:gd name="connsiteX36" fmla="*/ 392029 w 533400"/>
                    <a:gd name="connsiteY36" fmla="*/ 38721 h 485775"/>
                    <a:gd name="connsiteX37" fmla="*/ 375836 w 533400"/>
                    <a:gd name="connsiteY37" fmla="*/ 19862 h 485775"/>
                    <a:gd name="connsiteX38" fmla="*/ 374408 w 533400"/>
                    <a:gd name="connsiteY38" fmla="*/ 19671 h 485775"/>
                    <a:gd name="connsiteX39" fmla="*/ 372979 w 533400"/>
                    <a:gd name="connsiteY39" fmla="*/ 19671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33400" h="485775">
                      <a:moveTo>
                        <a:pt x="125329" y="229221"/>
                      </a:moveTo>
                      <a:lnTo>
                        <a:pt x="125329" y="276846"/>
                      </a:lnTo>
                      <a:lnTo>
                        <a:pt x="144379" y="276846"/>
                      </a:lnTo>
                      <a:lnTo>
                        <a:pt x="144379" y="229221"/>
                      </a:lnTo>
                      <a:lnTo>
                        <a:pt x="392029" y="229221"/>
                      </a:lnTo>
                      <a:lnTo>
                        <a:pt x="392029" y="276846"/>
                      </a:lnTo>
                      <a:lnTo>
                        <a:pt x="411079" y="276846"/>
                      </a:lnTo>
                      <a:lnTo>
                        <a:pt x="411079" y="229221"/>
                      </a:lnTo>
                      <a:lnTo>
                        <a:pt x="534904" y="229221"/>
                      </a:lnTo>
                      <a:lnTo>
                        <a:pt x="534904" y="457821"/>
                      </a:lnTo>
                      <a:cubicBezTo>
                        <a:pt x="534904" y="473632"/>
                        <a:pt x="522141" y="486396"/>
                        <a:pt x="506329" y="486396"/>
                      </a:cubicBezTo>
                      <a:lnTo>
                        <a:pt x="30079" y="486396"/>
                      </a:lnTo>
                      <a:cubicBezTo>
                        <a:pt x="14267" y="486396"/>
                        <a:pt x="1504" y="473632"/>
                        <a:pt x="1504" y="457821"/>
                      </a:cubicBezTo>
                      <a:lnTo>
                        <a:pt x="1504" y="229221"/>
                      </a:lnTo>
                      <a:lnTo>
                        <a:pt x="125329" y="229221"/>
                      </a:lnTo>
                      <a:close/>
                      <a:moveTo>
                        <a:pt x="372979" y="621"/>
                      </a:moveTo>
                      <a:cubicBezTo>
                        <a:pt x="393363" y="621"/>
                        <a:pt x="410031" y="16623"/>
                        <a:pt x="411079" y="36816"/>
                      </a:cubicBezTo>
                      <a:lnTo>
                        <a:pt x="411079" y="38721"/>
                      </a:lnTo>
                      <a:lnTo>
                        <a:pt x="411079" y="114921"/>
                      </a:lnTo>
                      <a:lnTo>
                        <a:pt x="506329" y="114921"/>
                      </a:lnTo>
                      <a:cubicBezTo>
                        <a:pt x="522141" y="114921"/>
                        <a:pt x="534904" y="127685"/>
                        <a:pt x="534904" y="143496"/>
                      </a:cubicBezTo>
                      <a:lnTo>
                        <a:pt x="534904" y="210171"/>
                      </a:lnTo>
                      <a:lnTo>
                        <a:pt x="1504" y="210171"/>
                      </a:lnTo>
                      <a:lnTo>
                        <a:pt x="1504" y="143496"/>
                      </a:lnTo>
                      <a:cubicBezTo>
                        <a:pt x="1504" y="127685"/>
                        <a:pt x="14267" y="114921"/>
                        <a:pt x="30079" y="114921"/>
                      </a:cubicBezTo>
                      <a:lnTo>
                        <a:pt x="125329" y="114921"/>
                      </a:lnTo>
                      <a:lnTo>
                        <a:pt x="125329" y="38721"/>
                      </a:lnTo>
                      <a:cubicBezTo>
                        <a:pt x="125329" y="18337"/>
                        <a:pt x="141331" y="1669"/>
                        <a:pt x="161524" y="621"/>
                      </a:cubicBezTo>
                      <a:lnTo>
                        <a:pt x="163429" y="621"/>
                      </a:lnTo>
                      <a:lnTo>
                        <a:pt x="372979" y="621"/>
                      </a:lnTo>
                      <a:close/>
                      <a:moveTo>
                        <a:pt x="372979" y="19671"/>
                      </a:moveTo>
                      <a:lnTo>
                        <a:pt x="163429" y="19671"/>
                      </a:lnTo>
                      <a:cubicBezTo>
                        <a:pt x="153428" y="19671"/>
                        <a:pt x="145141" y="27482"/>
                        <a:pt x="144474" y="37292"/>
                      </a:cubicBezTo>
                      <a:lnTo>
                        <a:pt x="144379" y="38721"/>
                      </a:lnTo>
                      <a:lnTo>
                        <a:pt x="144379" y="114921"/>
                      </a:lnTo>
                      <a:lnTo>
                        <a:pt x="392029" y="114921"/>
                      </a:lnTo>
                      <a:lnTo>
                        <a:pt x="392029" y="38721"/>
                      </a:lnTo>
                      <a:cubicBezTo>
                        <a:pt x="392029" y="29196"/>
                        <a:pt x="384981" y="21290"/>
                        <a:pt x="375836" y="19862"/>
                      </a:cubicBezTo>
                      <a:lnTo>
                        <a:pt x="374408" y="19671"/>
                      </a:lnTo>
                      <a:lnTo>
                        <a:pt x="372979" y="19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58726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E43B6-201A-4726-CAE6-11567275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权值共享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0A5505-675A-CD67-A43D-93C316DE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543986"/>
            <a:ext cx="7191375" cy="377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4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59FCB-A65C-8E9F-BAD1-1699C4E6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0FB78C-CE10-231F-F86D-9DAEBFA5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321212"/>
            <a:ext cx="5442777" cy="21077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98F1E2-6C7B-3FAC-003E-6C93C792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50" y="3858682"/>
            <a:ext cx="5210175" cy="25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4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5BDA5-6764-0FDB-5E60-5B38B56A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的整体结构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745563-3516-A013-45A9-BBC0F822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61" y="2400807"/>
            <a:ext cx="9201677" cy="20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7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2CBE1-B1E4-DB4E-9C74-9FD76614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第一层权重的可视化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94C316-E235-F22E-5B36-84389702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190750"/>
            <a:ext cx="2886075" cy="26860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77C2FD-5FBD-88B2-5DBC-54D8E982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2238374"/>
            <a:ext cx="3715946" cy="2590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16671A-BBB5-A5E3-263A-E76CF30E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651" y="2190750"/>
            <a:ext cx="3595098" cy="2590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AD45856-9ACC-7D76-BD07-13479D12E75A}"/>
              </a:ext>
            </a:extLst>
          </p:cNvPr>
          <p:cNvSpPr txBox="1"/>
          <p:nvPr/>
        </p:nvSpPr>
        <p:spPr>
          <a:xfrm>
            <a:off x="1095375" y="5181600"/>
            <a:ext cx="17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输入图像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125097-EF91-76A6-B053-4D8E2B81B4F4}"/>
              </a:ext>
            </a:extLst>
          </p:cNvPr>
          <p:cNvSpPr txBox="1"/>
          <p:nvPr/>
        </p:nvSpPr>
        <p:spPr>
          <a:xfrm>
            <a:off x="5267325" y="5181600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学习前的滤波器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9D8664-F85A-4234-F726-1DA5ACEB1A54}"/>
              </a:ext>
            </a:extLst>
          </p:cNvPr>
          <p:cNvSpPr txBox="1"/>
          <p:nvPr/>
        </p:nvSpPr>
        <p:spPr>
          <a:xfrm>
            <a:off x="8667750" y="5181600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学习后的滤波器</a:t>
            </a:r>
          </a:p>
        </p:txBody>
      </p:sp>
    </p:spTree>
    <p:extLst>
      <p:ext uri="{BB962C8B-B14F-4D97-AF65-F5344CB8AC3E}">
        <p14:creationId xmlns:p14="http://schemas.microsoft.com/office/powerpoint/2010/main" val="149128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A4423-7B55-BBF1-69B4-DA5C1F21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第一层权重的可视化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21A3B6-CC3B-1AA2-8C02-AC419DD7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256" y="1589086"/>
            <a:ext cx="7022269" cy="36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1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D3123-2D7C-B0FF-728B-68BF3E0C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基于分层结构的信息提取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24ED13-1630-3F01-CF03-30542E7D2EF0}"/>
              </a:ext>
            </a:extLst>
          </p:cNvPr>
          <p:cNvSpPr txBox="1"/>
          <p:nvPr/>
        </p:nvSpPr>
        <p:spPr>
          <a:xfrm>
            <a:off x="581025" y="1200835"/>
            <a:ext cx="5934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 err="1"/>
              <a:t>AlexNet</a:t>
            </a:r>
            <a:r>
              <a:rPr lang="zh-CN" altLang="en-US" dirty="0"/>
              <a:t>网络（</a:t>
            </a:r>
            <a:r>
              <a:rPr lang="en-US" altLang="zh-CN" dirty="0"/>
              <a:t>5</a:t>
            </a:r>
            <a:r>
              <a:rPr lang="zh-CN" altLang="en-US" dirty="0"/>
              <a:t>层卷积层</a:t>
            </a:r>
            <a:r>
              <a:rPr lang="en-US" altLang="zh-CN" dirty="0"/>
              <a:t>+2</a:t>
            </a:r>
            <a:r>
              <a:rPr lang="zh-CN" altLang="en-US" dirty="0"/>
              <a:t>层全连接层</a:t>
            </a:r>
            <a:r>
              <a:rPr lang="en-US" altLang="zh-CN" dirty="0"/>
              <a:t>+</a:t>
            </a:r>
            <a:r>
              <a:rPr lang="en-US" altLang="zh-CN" dirty="0" err="1"/>
              <a:t>softmax</a:t>
            </a:r>
            <a:r>
              <a:rPr lang="zh-CN" altLang="en-US" dirty="0"/>
              <a:t>层）进行一般物体识别为例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FADCD8-C21D-46A5-A6B7-6D344150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92" y="2019301"/>
            <a:ext cx="8993983" cy="395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6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1í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ś1íḋe">
            <a:extLst>
              <a:ext uri="{FF2B5EF4-FFF2-40B4-BE49-F238E27FC236}">
                <a16:creationId xmlns:a16="http://schemas.microsoft.com/office/drawing/2014/main" id="{C8BBEB7A-FF76-438F-8E1B-AF6A2296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054" y="2268543"/>
            <a:ext cx="5677105" cy="1133475"/>
          </a:xfrm>
        </p:spPr>
        <p:txBody>
          <a:bodyPr/>
          <a:lstStyle/>
          <a:p>
            <a:r>
              <a:rPr lang="zh-CN" altLang="en-US" dirty="0"/>
              <a:t>硬件部署方案之</a:t>
            </a:r>
            <a:r>
              <a:rPr lang="en-US" altLang="zh-CN" dirty="0"/>
              <a:t>PYNQ</a:t>
            </a:r>
            <a:endParaRPr lang="zh-CN" altLang="en-US" dirty="0"/>
          </a:p>
        </p:txBody>
      </p:sp>
      <p:sp>
        <p:nvSpPr>
          <p:cNvPr id="5" name="îṡḻïḑe">
            <a:extLst>
              <a:ext uri="{FF2B5EF4-FFF2-40B4-BE49-F238E27FC236}">
                <a16:creationId xmlns:a16="http://schemas.microsoft.com/office/drawing/2014/main" id="{BECF7B1D-6CF4-4F86-9266-9533B3DD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8054" y="3429001"/>
            <a:ext cx="5677105" cy="965763"/>
          </a:xfrm>
        </p:spPr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işľïḓè">
            <a:extLst>
              <a:ext uri="{FF2B5EF4-FFF2-40B4-BE49-F238E27FC236}">
                <a16:creationId xmlns:a16="http://schemas.microsoft.com/office/drawing/2014/main" id="{B46E4545-AA93-4A87-9828-5789A4CF16F2}"/>
              </a:ext>
            </a:extLst>
          </p:cNvPr>
          <p:cNvSpPr txBox="1"/>
          <p:nvPr/>
        </p:nvSpPr>
        <p:spPr>
          <a:xfrm>
            <a:off x="2208459" y="3048679"/>
            <a:ext cx="76842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97685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7924F-3C56-AC38-3C80-438C9878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PYNQ</a:t>
            </a:r>
            <a:r>
              <a:rPr lang="zh-CN" altLang="en-US" dirty="0"/>
              <a:t>简介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22A69FC-5178-1279-4577-71982AA01B09}"/>
              </a:ext>
            </a:extLst>
          </p:cNvPr>
          <p:cNvGrpSpPr/>
          <p:nvPr/>
        </p:nvGrpSpPr>
        <p:grpSpPr>
          <a:xfrm>
            <a:off x="660400" y="2882226"/>
            <a:ext cx="11129204" cy="3353474"/>
            <a:chOff x="634088" y="1130300"/>
            <a:chExt cx="11129204" cy="3353474"/>
          </a:xfrm>
        </p:grpSpPr>
        <p:sp>
          <p:nvSpPr>
            <p:cNvPr id="5" name="ïṩlîḓé">
              <a:extLst>
                <a:ext uri="{FF2B5EF4-FFF2-40B4-BE49-F238E27FC236}">
                  <a16:creationId xmlns:a16="http://schemas.microsoft.com/office/drawing/2014/main" id="{A21D840B-F01F-03E3-054E-0BF3E7DFEB45}"/>
                </a:ext>
              </a:extLst>
            </p:cNvPr>
            <p:cNvSpPr txBox="1"/>
            <p:nvPr/>
          </p:nvSpPr>
          <p:spPr>
            <a:xfrm>
              <a:off x="660400" y="1130300"/>
              <a:ext cx="52201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6" name="îsḻîḍé">
              <a:extLst>
                <a:ext uri="{FF2B5EF4-FFF2-40B4-BE49-F238E27FC236}">
                  <a16:creationId xmlns:a16="http://schemas.microsoft.com/office/drawing/2014/main" id="{DE570687-206F-8349-5FBE-E895BA26386E}"/>
                </a:ext>
              </a:extLst>
            </p:cNvPr>
            <p:cNvGrpSpPr/>
            <p:nvPr/>
          </p:nvGrpSpPr>
          <p:grpSpPr>
            <a:xfrm>
              <a:off x="634088" y="2905345"/>
              <a:ext cx="11129204" cy="1578429"/>
              <a:chOff x="634088" y="2905345"/>
              <a:chExt cx="11129204" cy="1578429"/>
            </a:xfrm>
          </p:grpSpPr>
          <p:grpSp>
            <p:nvGrpSpPr>
              <p:cNvPr id="7" name="îSļiḑé">
                <a:extLst>
                  <a:ext uri="{FF2B5EF4-FFF2-40B4-BE49-F238E27FC236}">
                    <a16:creationId xmlns:a16="http://schemas.microsoft.com/office/drawing/2014/main" id="{355E3BDB-C936-BF1E-387B-C296F9D5F157}"/>
                  </a:ext>
                </a:extLst>
              </p:cNvPr>
              <p:cNvGrpSpPr/>
              <p:nvPr/>
            </p:nvGrpSpPr>
            <p:grpSpPr>
              <a:xfrm>
                <a:off x="634088" y="2905345"/>
                <a:ext cx="2797175" cy="1578429"/>
                <a:chOff x="634088" y="2905345"/>
                <a:chExt cx="2797175" cy="1578429"/>
              </a:xfrm>
            </p:grpSpPr>
            <p:sp>
              <p:nvSpPr>
                <p:cNvPr id="20" name="îṥḻiḋê">
                  <a:extLst>
                    <a:ext uri="{FF2B5EF4-FFF2-40B4-BE49-F238E27FC236}">
                      <a16:creationId xmlns:a16="http://schemas.microsoft.com/office/drawing/2014/main" id="{991E93CC-225A-91F4-FEAC-3A7E0279A312}"/>
                    </a:ext>
                  </a:extLst>
                </p:cNvPr>
                <p:cNvSpPr/>
                <p:nvPr/>
              </p:nvSpPr>
              <p:spPr>
                <a:xfrm>
                  <a:off x="634088" y="2905345"/>
                  <a:ext cx="2797175" cy="1578429"/>
                </a:xfrm>
                <a:prstGeom prst="roundRect">
                  <a:avLst>
                    <a:gd name="adj" fmla="val 8000"/>
                  </a:avLst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iṥḷîḋe">
                  <a:extLst>
                    <a:ext uri="{FF2B5EF4-FFF2-40B4-BE49-F238E27FC236}">
                      <a16:creationId xmlns:a16="http://schemas.microsoft.com/office/drawing/2014/main" id="{466FF35A-D157-C0A9-B4E2-51615CDE8ECB}"/>
                    </a:ext>
                  </a:extLst>
                </p:cNvPr>
                <p:cNvGrpSpPr/>
                <p:nvPr/>
              </p:nvGrpSpPr>
              <p:grpSpPr>
                <a:xfrm>
                  <a:off x="660400" y="3024175"/>
                  <a:ext cx="2647037" cy="1340768"/>
                  <a:chOff x="764439" y="3024175"/>
                  <a:chExt cx="2647037" cy="1340768"/>
                </a:xfrm>
              </p:grpSpPr>
              <p:sp>
                <p:nvSpPr>
                  <p:cNvPr id="22" name="i$ḻiḓe">
                    <a:extLst>
                      <a:ext uri="{FF2B5EF4-FFF2-40B4-BE49-F238E27FC236}">
                        <a16:creationId xmlns:a16="http://schemas.microsoft.com/office/drawing/2014/main" id="{389306BF-3845-A20E-F937-A7067D6D259F}"/>
                      </a:ext>
                    </a:extLst>
                  </p:cNvPr>
                  <p:cNvSpPr txBox="1"/>
                  <p:nvPr/>
                </p:nvSpPr>
                <p:spPr>
                  <a:xfrm>
                    <a:off x="1785358" y="3024175"/>
                    <a:ext cx="755335" cy="707886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 rtlCol="0" anchor="ctr" anchorCtr="0">
                    <a:spAutoFit/>
                  </a:bodyPr>
                  <a:lstStyle/>
                  <a:p>
                    <a:pPr algn="ctr"/>
                    <a:r>
                      <a:rPr kumimoji="1" lang="en-US" altLang="zh-CN" sz="4000" b="1" dirty="0">
                        <a:solidFill>
                          <a:srgbClr val="FFFFFF"/>
                        </a:solidFill>
                      </a:rPr>
                      <a:t>01</a:t>
                    </a:r>
                    <a:endParaRPr kumimoji="1" lang="zh-CN" altLang="en-US" sz="4000" b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3" name="îṧ1ïḑé">
                    <a:extLst>
                      <a:ext uri="{FF2B5EF4-FFF2-40B4-BE49-F238E27FC236}">
                        <a16:creationId xmlns:a16="http://schemas.microsoft.com/office/drawing/2014/main" id="{07043D5D-6DC5-D4BE-9687-30B0AE0D89C5}"/>
                      </a:ext>
                    </a:extLst>
                  </p:cNvPr>
                  <p:cNvSpPr/>
                  <p:nvPr/>
                </p:nvSpPr>
                <p:spPr>
                  <a:xfrm>
                    <a:off x="764439" y="3780168"/>
                    <a:ext cx="2647037" cy="5847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zh-CN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可编程逻辑电路作为名为</a:t>
                    </a:r>
                    <a:r>
                      <a:rPr lang="en-US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overlay</a:t>
                    </a:r>
                    <a:r>
                      <a:rPr lang="zh-CN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的硬件库提供</a:t>
                    </a:r>
                    <a:endParaRPr kumimoji="1" lang="en-US" altLang="zh-CN" sz="16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  <p:grpSp>
            <p:nvGrpSpPr>
              <p:cNvPr id="8" name="îšḷiḓe">
                <a:extLst>
                  <a:ext uri="{FF2B5EF4-FFF2-40B4-BE49-F238E27FC236}">
                    <a16:creationId xmlns:a16="http://schemas.microsoft.com/office/drawing/2014/main" id="{07C3A3E0-742E-6C79-DC2D-BFBD8B89881D}"/>
                  </a:ext>
                </a:extLst>
              </p:cNvPr>
              <p:cNvGrpSpPr/>
              <p:nvPr/>
            </p:nvGrpSpPr>
            <p:grpSpPr>
              <a:xfrm>
                <a:off x="4666373" y="2905345"/>
                <a:ext cx="2836622" cy="1578429"/>
                <a:chOff x="635710" y="2905345"/>
                <a:chExt cx="2836622" cy="1578429"/>
              </a:xfrm>
            </p:grpSpPr>
            <p:sp>
              <p:nvSpPr>
                <p:cNvPr id="15" name="íṧ1íḑè">
                  <a:extLst>
                    <a:ext uri="{FF2B5EF4-FFF2-40B4-BE49-F238E27FC236}">
                      <a16:creationId xmlns:a16="http://schemas.microsoft.com/office/drawing/2014/main" id="{C274C95F-C007-F725-1639-C2D862B094F3}"/>
                    </a:ext>
                  </a:extLst>
                </p:cNvPr>
                <p:cNvSpPr/>
                <p:nvPr/>
              </p:nvSpPr>
              <p:spPr>
                <a:xfrm>
                  <a:off x="635710" y="2905345"/>
                  <a:ext cx="2797175" cy="1578429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6" name="ïṧḷïḑè">
                  <a:extLst>
                    <a:ext uri="{FF2B5EF4-FFF2-40B4-BE49-F238E27FC236}">
                      <a16:creationId xmlns:a16="http://schemas.microsoft.com/office/drawing/2014/main" id="{CE041C20-2C90-63D9-3A97-DF93BD86A5F2}"/>
                    </a:ext>
                  </a:extLst>
                </p:cNvPr>
                <p:cNvGrpSpPr/>
                <p:nvPr/>
              </p:nvGrpSpPr>
              <p:grpSpPr>
                <a:xfrm>
                  <a:off x="675157" y="3024175"/>
                  <a:ext cx="2797175" cy="1340768"/>
                  <a:chOff x="779196" y="3024175"/>
                  <a:chExt cx="2797175" cy="1340768"/>
                </a:xfrm>
              </p:grpSpPr>
              <p:sp>
                <p:nvSpPr>
                  <p:cNvPr id="17" name="ïṩlîḑê">
                    <a:extLst>
                      <a:ext uri="{FF2B5EF4-FFF2-40B4-BE49-F238E27FC236}">
                        <a16:creationId xmlns:a16="http://schemas.microsoft.com/office/drawing/2014/main" id="{187287C4-165D-5D14-03E8-B9AA599518ED}"/>
                      </a:ext>
                    </a:extLst>
                  </p:cNvPr>
                  <p:cNvSpPr txBox="1"/>
                  <p:nvPr/>
                </p:nvSpPr>
                <p:spPr>
                  <a:xfrm>
                    <a:off x="1785358" y="3024175"/>
                    <a:ext cx="755335" cy="707886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 rtlCol="0" anchor="ctr" anchorCtr="0">
                    <a:spAutoFit/>
                  </a:bodyPr>
                  <a:lstStyle/>
                  <a:p>
                    <a:pPr algn="ctr"/>
                    <a:r>
                      <a:rPr kumimoji="1" lang="en-US" altLang="zh-CN" sz="4000" b="1">
                        <a:solidFill>
                          <a:srgbClr val="FFFFFF"/>
                        </a:solidFill>
                      </a:rPr>
                      <a:t>02</a:t>
                    </a:r>
                    <a:endParaRPr kumimoji="1" lang="zh-CN" altLang="en-US" sz="4000" b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8" name="íŝḻíde">
                    <a:extLst>
                      <a:ext uri="{FF2B5EF4-FFF2-40B4-BE49-F238E27FC236}">
                        <a16:creationId xmlns:a16="http://schemas.microsoft.com/office/drawing/2014/main" id="{EDF12552-9D64-1D78-2567-D548945FFF2A}"/>
                      </a:ext>
                    </a:extLst>
                  </p:cNvPr>
                  <p:cNvSpPr/>
                  <p:nvPr/>
                </p:nvSpPr>
                <p:spPr>
                  <a:xfrm>
                    <a:off x="779196" y="3780168"/>
                    <a:ext cx="2797175" cy="5847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en-US" altLang="zh-CN" sz="1600" kern="100" dirty="0">
                        <a:effectLst/>
                        <a:latin typeface="宋体" panose="02010600030101010101" pitchFamily="2" charset="-122"/>
                        <a:cs typeface="Times New Roman" panose="02020603050405020304" pitchFamily="18" charset="0"/>
                      </a:rPr>
                      <a:t>PYNQ</a:t>
                    </a:r>
                    <a:r>
                      <a:rPr lang="zh-CN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使用</a:t>
                    </a:r>
                    <a:r>
                      <a:rPr lang="en-US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python</a:t>
                    </a:r>
                    <a:r>
                      <a:rPr lang="zh-CN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对嵌入式处理器进行编程</a:t>
                    </a:r>
                    <a:endParaRPr kumimoji="1" lang="en-US" altLang="zh-CN" sz="16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  <p:grpSp>
            <p:nvGrpSpPr>
              <p:cNvPr id="9" name="íşļïḓê">
                <a:extLst>
                  <a:ext uri="{FF2B5EF4-FFF2-40B4-BE49-F238E27FC236}">
                    <a16:creationId xmlns:a16="http://schemas.microsoft.com/office/drawing/2014/main" id="{D2D5ED76-16C4-1480-AA4E-ABBE30D49A78}"/>
                  </a:ext>
                </a:extLst>
              </p:cNvPr>
              <p:cNvGrpSpPr/>
              <p:nvPr/>
            </p:nvGrpSpPr>
            <p:grpSpPr>
              <a:xfrm>
                <a:off x="8698658" y="2905345"/>
                <a:ext cx="3064634" cy="1578429"/>
                <a:chOff x="637333" y="2905345"/>
                <a:chExt cx="3064634" cy="1578429"/>
              </a:xfrm>
            </p:grpSpPr>
            <p:sp>
              <p:nvSpPr>
                <p:cNvPr id="10" name="ïślïdê">
                  <a:extLst>
                    <a:ext uri="{FF2B5EF4-FFF2-40B4-BE49-F238E27FC236}">
                      <a16:creationId xmlns:a16="http://schemas.microsoft.com/office/drawing/2014/main" id="{B568ABE4-E865-17EF-BD17-13EF1F0E0672}"/>
                    </a:ext>
                  </a:extLst>
                </p:cNvPr>
                <p:cNvSpPr/>
                <p:nvPr/>
              </p:nvSpPr>
              <p:spPr>
                <a:xfrm>
                  <a:off x="660400" y="2905345"/>
                  <a:ext cx="2797175" cy="1578429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1" name="ï$ḷîḑé">
                  <a:extLst>
                    <a:ext uri="{FF2B5EF4-FFF2-40B4-BE49-F238E27FC236}">
                      <a16:creationId xmlns:a16="http://schemas.microsoft.com/office/drawing/2014/main" id="{7B5E44B8-1C5B-1AA7-58B0-7266EA63B67D}"/>
                    </a:ext>
                  </a:extLst>
                </p:cNvPr>
                <p:cNvGrpSpPr/>
                <p:nvPr/>
              </p:nvGrpSpPr>
              <p:grpSpPr>
                <a:xfrm>
                  <a:off x="637333" y="3024175"/>
                  <a:ext cx="3064634" cy="1433100"/>
                  <a:chOff x="741372" y="3024175"/>
                  <a:chExt cx="3064634" cy="1433100"/>
                </a:xfrm>
              </p:grpSpPr>
              <p:sp>
                <p:nvSpPr>
                  <p:cNvPr id="12" name="íşľïḓê">
                    <a:extLst>
                      <a:ext uri="{FF2B5EF4-FFF2-40B4-BE49-F238E27FC236}">
                        <a16:creationId xmlns:a16="http://schemas.microsoft.com/office/drawing/2014/main" id="{DCA7A584-A9BC-A95E-73E7-743DE33CEAF7}"/>
                      </a:ext>
                    </a:extLst>
                  </p:cNvPr>
                  <p:cNvSpPr txBox="1"/>
                  <p:nvPr/>
                </p:nvSpPr>
                <p:spPr>
                  <a:xfrm>
                    <a:off x="1785358" y="3024175"/>
                    <a:ext cx="755335" cy="707886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 rtlCol="0" anchor="ctr" anchorCtr="0">
                    <a:spAutoFit/>
                  </a:bodyPr>
                  <a:lstStyle/>
                  <a:p>
                    <a:pPr algn="ctr"/>
                    <a:r>
                      <a:rPr kumimoji="1" lang="en-US" altLang="zh-CN" sz="4000" b="1">
                        <a:solidFill>
                          <a:srgbClr val="FFFFFF"/>
                        </a:solidFill>
                      </a:rPr>
                      <a:t>03</a:t>
                    </a:r>
                    <a:endParaRPr kumimoji="1" lang="zh-CN" altLang="en-US" sz="4000" b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3" name="i$ḷïḋê">
                    <a:extLst>
                      <a:ext uri="{FF2B5EF4-FFF2-40B4-BE49-F238E27FC236}">
                        <a16:creationId xmlns:a16="http://schemas.microsoft.com/office/drawing/2014/main" id="{02E1FFAA-53DF-1155-D079-209CBFB6357E}"/>
                      </a:ext>
                    </a:extLst>
                  </p:cNvPr>
                  <p:cNvSpPr/>
                  <p:nvPr/>
                </p:nvSpPr>
                <p:spPr>
                  <a:xfrm>
                    <a:off x="741372" y="3626278"/>
                    <a:ext cx="3064634" cy="8309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lang="zh-CN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并入了开源的</a:t>
                    </a:r>
                    <a:r>
                      <a:rPr lang="en-US" altLang="zh-CN" sz="1600" kern="100" dirty="0" err="1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Jupyter</a:t>
                    </a:r>
                    <a:r>
                      <a:rPr lang="en-US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 notebook</a:t>
                    </a:r>
                    <a:r>
                      <a:rPr lang="zh-CN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，以直接在</a:t>
                    </a:r>
                    <a:r>
                      <a:rPr lang="en-US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ARM</a:t>
                    </a:r>
                    <a:r>
                      <a:rPr lang="zh-CN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处理器上运行</a:t>
                    </a:r>
                    <a:r>
                      <a:rPr lang="en-US" altLang="zh-CN" sz="1600" kern="100" dirty="0" err="1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IPython</a:t>
                    </a:r>
                    <a:r>
                      <a:rPr lang="zh-CN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内核和</a:t>
                    </a:r>
                    <a:r>
                      <a:rPr lang="en-US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web</a:t>
                    </a:r>
                    <a:r>
                      <a:rPr lang="zh-CN" altLang="zh-CN" sz="1600" kern="100" dirty="0"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服务器</a:t>
                    </a:r>
                    <a:endParaRPr kumimoji="1" lang="en-US" altLang="zh-CN" sz="16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F5DA3991-6810-D66C-3B8C-E0948B93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50" y="993299"/>
            <a:ext cx="5274310" cy="33121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DB89092-2B75-81F0-8137-4F562E38ED18}"/>
              </a:ext>
            </a:extLst>
          </p:cNvPr>
          <p:cNvSpPr txBox="1"/>
          <p:nvPr/>
        </p:nvSpPr>
        <p:spPr>
          <a:xfrm>
            <a:off x="9163050" y="1628775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注意：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不是通过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语言直接对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进行编程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244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8FE05-077D-5DE4-B1FC-0B286963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PYNQ</a:t>
            </a:r>
            <a:r>
              <a:rPr lang="zh-CN" altLang="en-US" dirty="0"/>
              <a:t>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F29AC3-0D0E-9E27-C0E5-204902FB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70" y="1028700"/>
            <a:ext cx="7161530" cy="3677333"/>
          </a:xfrm>
          <a:prstGeom prst="rect">
            <a:avLst/>
          </a:prstGeom>
        </p:spPr>
      </p:pic>
      <p:sp>
        <p:nvSpPr>
          <p:cNvPr id="5" name="ïślïdê">
            <a:extLst>
              <a:ext uri="{FF2B5EF4-FFF2-40B4-BE49-F238E27FC236}">
                <a16:creationId xmlns:a16="http://schemas.microsoft.com/office/drawing/2014/main" id="{E1FBEFFC-2569-4BA8-2328-40ABE65A22A5}"/>
              </a:ext>
            </a:extLst>
          </p:cNvPr>
          <p:cNvSpPr/>
          <p:nvPr/>
        </p:nvSpPr>
        <p:spPr>
          <a:xfrm>
            <a:off x="1177207" y="3695700"/>
            <a:ext cx="2126339" cy="952500"/>
          </a:xfrm>
          <a:prstGeom prst="roundRect">
            <a:avLst>
              <a:gd name="adj" fmla="val 8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D7262C-D04C-DCF2-0D56-923DBF315C0A}"/>
              </a:ext>
            </a:extLst>
          </p:cNvPr>
          <p:cNvSpPr txBox="1"/>
          <p:nvPr/>
        </p:nvSpPr>
        <p:spPr>
          <a:xfrm>
            <a:off x="1177207" y="3792660"/>
            <a:ext cx="2314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硬件层实现处理系统（</a:t>
            </a:r>
            <a:r>
              <a:rPr lang="en-US" altLang="zh-CN" sz="1600" dirty="0"/>
              <a:t>PS</a:t>
            </a:r>
            <a:r>
              <a:rPr lang="zh-CN" altLang="en-US" sz="1600" dirty="0"/>
              <a:t>）和可编程逻辑（</a:t>
            </a:r>
            <a:r>
              <a:rPr lang="en-US" altLang="zh-CN" sz="1600" dirty="0"/>
              <a:t>PL</a:t>
            </a:r>
            <a:r>
              <a:rPr lang="zh-CN" altLang="en-US" sz="1600" dirty="0"/>
              <a:t>）的协同交互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2E1A27E-893E-D1D7-C149-08F3C9CD727C}"/>
              </a:ext>
            </a:extLst>
          </p:cNvPr>
          <p:cNvCxnSpPr>
            <a:cxnSpLocks/>
          </p:cNvCxnSpPr>
          <p:nvPr/>
        </p:nvCxnSpPr>
        <p:spPr>
          <a:xfrm flipH="1">
            <a:off x="3303546" y="4096775"/>
            <a:ext cx="1726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8EF2A41-5C04-22B4-01FE-9F28ABFA033A}"/>
              </a:ext>
            </a:extLst>
          </p:cNvPr>
          <p:cNvCxnSpPr>
            <a:cxnSpLocks/>
            <a:stCxn id="3" idx="1"/>
            <a:endCxn id="17" idx="3"/>
          </p:cNvCxnSpPr>
          <p:nvPr/>
        </p:nvCxnSpPr>
        <p:spPr>
          <a:xfrm flipH="1" flipV="1">
            <a:off x="3303546" y="2853764"/>
            <a:ext cx="1726924" cy="1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959A376-C7A6-8B26-EE11-1A232D4D4223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3303545" y="1614831"/>
            <a:ext cx="1726925" cy="3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ïślïdê">
            <a:extLst>
              <a:ext uri="{FF2B5EF4-FFF2-40B4-BE49-F238E27FC236}">
                <a16:creationId xmlns:a16="http://schemas.microsoft.com/office/drawing/2014/main" id="{07D81E38-D37C-0EB5-E436-867341DFFAF0}"/>
              </a:ext>
            </a:extLst>
          </p:cNvPr>
          <p:cNvSpPr/>
          <p:nvPr/>
        </p:nvSpPr>
        <p:spPr>
          <a:xfrm>
            <a:off x="1177207" y="2377514"/>
            <a:ext cx="2126339" cy="952500"/>
          </a:xfrm>
          <a:prstGeom prst="roundRect">
            <a:avLst>
              <a:gd name="adj" fmla="val 8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ïślïdê">
            <a:extLst>
              <a:ext uri="{FF2B5EF4-FFF2-40B4-BE49-F238E27FC236}">
                <a16:creationId xmlns:a16="http://schemas.microsoft.com/office/drawing/2014/main" id="{6895F1F0-EAA8-62F3-5B3A-C8831FD20CF0}"/>
              </a:ext>
            </a:extLst>
          </p:cNvPr>
          <p:cNvSpPr/>
          <p:nvPr/>
        </p:nvSpPr>
        <p:spPr>
          <a:xfrm>
            <a:off x="1177206" y="1138581"/>
            <a:ext cx="2126339" cy="952500"/>
          </a:xfrm>
          <a:prstGeom prst="roundRect">
            <a:avLst>
              <a:gd name="adj" fmla="val 8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E4592E-C8E9-CFDA-447A-D8E0B6F18B86}"/>
              </a:ext>
            </a:extLst>
          </p:cNvPr>
          <p:cNvSpPr txBox="1"/>
          <p:nvPr/>
        </p:nvSpPr>
        <p:spPr>
          <a:xfrm>
            <a:off x="1205602" y="1291665"/>
            <a:ext cx="231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应用层：</a:t>
            </a:r>
            <a:r>
              <a:rPr lang="en-US" altLang="zh-CN" sz="1600" dirty="0" err="1"/>
              <a:t>Jupyter</a:t>
            </a:r>
            <a:r>
              <a:rPr lang="en-US" altLang="zh-CN" sz="1600" dirty="0"/>
              <a:t> Notebook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IPython</a:t>
            </a:r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7E0319-E4F9-AFF9-7E96-C6ABD4A1668E}"/>
              </a:ext>
            </a:extLst>
          </p:cNvPr>
          <p:cNvSpPr txBox="1"/>
          <p:nvPr/>
        </p:nvSpPr>
        <p:spPr>
          <a:xfrm>
            <a:off x="1079105" y="2414247"/>
            <a:ext cx="2342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软件层运行在处理系统（</a:t>
            </a:r>
            <a:r>
              <a:rPr lang="en-US" altLang="zh-CN" sz="16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PS</a:t>
            </a:r>
            <a:r>
              <a:rPr lang="zh-CN" altLang="zh-CN" sz="16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）中，由</a:t>
            </a:r>
            <a:r>
              <a:rPr lang="en-US" altLang="zh-CN" sz="16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zh-CN" sz="16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内核和</a:t>
            </a:r>
            <a:r>
              <a:rPr lang="en-US" altLang="zh-CN" sz="16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16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57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ľïd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îşļíḓè">
            <a:extLst>
              <a:ext uri="{FF2B5EF4-FFF2-40B4-BE49-F238E27FC236}">
                <a16:creationId xmlns:a16="http://schemas.microsoft.com/office/drawing/2014/main" id="{D8183B8F-62FB-4B08-A88C-20CE1A082539}"/>
              </a:ext>
            </a:extLst>
          </p:cNvPr>
          <p:cNvGrpSpPr/>
          <p:nvPr/>
        </p:nvGrpSpPr>
        <p:grpSpPr>
          <a:xfrm>
            <a:off x="757284" y="1700808"/>
            <a:ext cx="10763205" cy="4083608"/>
            <a:chOff x="757282" y="1700808"/>
            <a:chExt cx="10763205" cy="4083608"/>
          </a:xfrm>
        </p:grpSpPr>
        <p:grpSp>
          <p:nvGrpSpPr>
            <p:cNvPr id="4" name="îṩ1ïd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DA90D2E5-1620-45B6-A653-09E415519FF7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6" name="îšḷïdé">
                <a:extLst>
                  <a:ext uri="{FF2B5EF4-FFF2-40B4-BE49-F238E27FC236}">
                    <a16:creationId xmlns:a16="http://schemas.microsoft.com/office/drawing/2014/main" id="{AD85839E-660C-4A01-AB9F-B466D690358E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866" indent="-342866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背景</a:t>
                </a: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  <a:p>
                <a:pPr marL="342866" indent="-342866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卷积神经网络</a:t>
                </a:r>
              </a:p>
              <a:p>
                <a:pPr marL="342866" indent="-342866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b="0" dirty="0">
                    <a:latin typeface="+mn-lt"/>
                    <a:ea typeface="+mn-ea"/>
                    <a:sym typeface="+mn-lt"/>
                  </a:rPr>
                  <a:t>硬件部署方案之</a:t>
                </a: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PYNQ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 </a:t>
                </a:r>
              </a:p>
            </p:txBody>
          </p:sp>
          <p:cxnSp>
            <p:nvCxnSpPr>
              <p:cNvPr id="7" name="íšḻîḑé">
                <a:extLst>
                  <a:ext uri="{FF2B5EF4-FFF2-40B4-BE49-F238E27FC236}">
                    <a16:creationId xmlns:a16="http://schemas.microsoft.com/office/drawing/2014/main" id="{0EE2561B-B24F-4CA6-B0FC-8EE8EEC45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" name="îṥļiḑe">
                <a:extLst>
                  <a:ext uri="{FF2B5EF4-FFF2-40B4-BE49-F238E27FC236}">
                    <a16:creationId xmlns:a16="http://schemas.microsoft.com/office/drawing/2014/main" id="{147FEDA1-F1A5-453B-823A-273D5DB231BA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CONTEN</a:t>
                </a:r>
                <a:r>
                  <a:rPr lang="tr-TR" sz="133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  </a:t>
                </a:r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TS</a:t>
                </a:r>
              </a:p>
            </p:txBody>
          </p:sp>
        </p:grpSp>
        <p:sp>
          <p:nvSpPr>
            <p:cNvPr id="5" name="iSļïďê">
              <a:extLst>
                <a:ext uri="{FF2B5EF4-FFF2-40B4-BE49-F238E27FC236}">
                  <a16:creationId xmlns:a16="http://schemas.microsoft.com/office/drawing/2014/main" id="{AD66F1CF-0C78-4D04-81F3-3DBD9D683F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58724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797F1-6949-C989-26AC-4C7D4F8D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Overlay</a:t>
            </a:r>
            <a:r>
              <a:rPr lang="zh-CN" altLang="en-US" dirty="0"/>
              <a:t>的组成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B57A29-158A-27CC-B0F9-0E4BECBAD3EC}"/>
              </a:ext>
            </a:extLst>
          </p:cNvPr>
          <p:cNvGrpSpPr/>
          <p:nvPr/>
        </p:nvGrpSpPr>
        <p:grpSpPr>
          <a:xfrm>
            <a:off x="1502944" y="1893450"/>
            <a:ext cx="8923422" cy="3043713"/>
            <a:chOff x="1636294" y="3090387"/>
            <a:chExt cx="8923422" cy="3043713"/>
          </a:xfrm>
        </p:grpSpPr>
        <p:grpSp>
          <p:nvGrpSpPr>
            <p:cNvPr id="6" name="íṣḻiḋè">
              <a:extLst>
                <a:ext uri="{FF2B5EF4-FFF2-40B4-BE49-F238E27FC236}">
                  <a16:creationId xmlns:a16="http://schemas.microsoft.com/office/drawing/2014/main" id="{C753319F-4322-A3FC-4E22-E89B003BF190}"/>
                </a:ext>
              </a:extLst>
            </p:cNvPr>
            <p:cNvGrpSpPr/>
            <p:nvPr/>
          </p:nvGrpSpPr>
          <p:grpSpPr>
            <a:xfrm>
              <a:off x="4822323" y="3090387"/>
              <a:ext cx="2551364" cy="3016327"/>
              <a:chOff x="4822323" y="3090387"/>
              <a:chExt cx="2551364" cy="3016327"/>
            </a:xfrm>
          </p:grpSpPr>
          <p:sp>
            <p:nvSpPr>
              <p:cNvPr id="15" name="íś1ídê">
                <a:extLst>
                  <a:ext uri="{FF2B5EF4-FFF2-40B4-BE49-F238E27FC236}">
                    <a16:creationId xmlns:a16="http://schemas.microsoft.com/office/drawing/2014/main" id="{61313D1C-C557-0EF8-DE8A-1BB2CE4398B1}"/>
                  </a:ext>
                </a:extLst>
              </p:cNvPr>
              <p:cNvSpPr/>
              <p:nvPr/>
            </p:nvSpPr>
            <p:spPr>
              <a:xfrm>
                <a:off x="4822323" y="3090387"/>
                <a:ext cx="2534653" cy="3016327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7040" tIns="45720" rIns="170640" bIns="45720" rtlCol="0" anchor="ctr"/>
              <a:lstStyle/>
              <a:p>
                <a:pPr algn="ctr">
                  <a:lnSpc>
                    <a:spcPct val="130000"/>
                  </a:lnSpc>
                </a:pPr>
                <a:endParaRPr kumimoji="1" lang="en-US" altLang="zh-CN" sz="9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endParaRPr kumimoji="1" lang="en-US" altLang="zh-CN" sz="9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endParaRPr kumimoji="1" lang="en-US" altLang="zh-CN" sz="900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endParaRPr kumimoji="1" lang="en-US" altLang="zh-CN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íṣlíḍe">
                <a:extLst>
                  <a:ext uri="{FF2B5EF4-FFF2-40B4-BE49-F238E27FC236}">
                    <a16:creationId xmlns:a16="http://schemas.microsoft.com/office/drawing/2014/main" id="{1A0D36B4-5A99-7C5F-73BD-DA7A52B80DAD}"/>
                  </a:ext>
                </a:extLst>
              </p:cNvPr>
              <p:cNvSpPr txBox="1"/>
              <p:nvPr/>
            </p:nvSpPr>
            <p:spPr>
              <a:xfrm>
                <a:off x="5654273" y="3193974"/>
                <a:ext cx="870752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4800" b="1" dirty="0">
                    <a:solidFill>
                      <a:schemeClr val="bg1"/>
                    </a:solidFill>
                  </a:rPr>
                  <a:t>02</a:t>
                </a:r>
                <a:endParaRPr kumimoji="1" lang="zh-CN" altLang="en-US" sz="4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ïŝľïḑê">
                <a:extLst>
                  <a:ext uri="{FF2B5EF4-FFF2-40B4-BE49-F238E27FC236}">
                    <a16:creationId xmlns:a16="http://schemas.microsoft.com/office/drawing/2014/main" id="{51569906-4658-1B02-48B5-3254732ECA27}"/>
                  </a:ext>
                </a:extLst>
              </p:cNvPr>
              <p:cNvSpPr/>
              <p:nvPr/>
            </p:nvSpPr>
            <p:spPr>
              <a:xfrm>
                <a:off x="4855745" y="4642129"/>
                <a:ext cx="2517942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确定</a:t>
                </a:r>
                <a:r>
                  <a:rPr kumimoji="1" lang="en-US" altLang="zh-CN" sz="1600" b="1" dirty="0" err="1">
                    <a:solidFill>
                      <a:schemeClr val="bg1"/>
                    </a:solidFill>
                  </a:rPr>
                  <a:t>Vivado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设计可用</a:t>
                </a:r>
                <a:r>
                  <a:rPr kumimoji="1" lang="en-US" altLang="zh-CN" sz="1600" b="1" dirty="0">
                    <a:solidFill>
                      <a:schemeClr val="bg1"/>
                    </a:solidFill>
                  </a:rPr>
                  <a:t>IP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的</a:t>
                </a:r>
                <a:r>
                  <a:rPr kumimoji="1" lang="en-US" altLang="zh-CN" sz="1600" b="1" dirty="0" err="1">
                    <a:solidFill>
                      <a:schemeClr val="bg1"/>
                    </a:solidFill>
                  </a:rPr>
                  <a:t>hwh</a:t>
                </a:r>
                <a:r>
                  <a:rPr kumimoji="1" lang="zh-CN" altLang="en-US" sz="1600" b="1" dirty="0">
                    <a:solidFill>
                      <a:schemeClr val="bg1"/>
                    </a:solidFill>
                  </a:rPr>
                  <a:t>文件</a:t>
                </a:r>
                <a:endParaRPr kumimoji="1" lang="en-US" altLang="zh-CN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íSlïḓè">
              <a:extLst>
                <a:ext uri="{FF2B5EF4-FFF2-40B4-BE49-F238E27FC236}">
                  <a16:creationId xmlns:a16="http://schemas.microsoft.com/office/drawing/2014/main" id="{FC7A4200-DE13-7B06-E91D-40C99940D866}"/>
                </a:ext>
              </a:extLst>
            </p:cNvPr>
            <p:cNvGrpSpPr/>
            <p:nvPr/>
          </p:nvGrpSpPr>
          <p:grpSpPr>
            <a:xfrm>
              <a:off x="8025063" y="3429000"/>
              <a:ext cx="2534653" cy="2705100"/>
              <a:chOff x="8025063" y="3429000"/>
              <a:chExt cx="2534653" cy="2705100"/>
            </a:xfrm>
          </p:grpSpPr>
          <p:sp>
            <p:nvSpPr>
              <p:cNvPr id="12" name="îšļïḑê">
                <a:extLst>
                  <a:ext uri="{FF2B5EF4-FFF2-40B4-BE49-F238E27FC236}">
                    <a16:creationId xmlns:a16="http://schemas.microsoft.com/office/drawing/2014/main" id="{FFDDE08E-443B-C526-3000-FEBF7D0A3353}"/>
                  </a:ext>
                </a:extLst>
              </p:cNvPr>
              <p:cNvSpPr/>
              <p:nvPr/>
            </p:nvSpPr>
            <p:spPr>
              <a:xfrm>
                <a:off x="8025063" y="3429000"/>
                <a:ext cx="2534653" cy="2705100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îṧḻïde">
                <a:extLst>
                  <a:ext uri="{FF2B5EF4-FFF2-40B4-BE49-F238E27FC236}">
                    <a16:creationId xmlns:a16="http://schemas.microsoft.com/office/drawing/2014/main" id="{989B560B-79D4-FB5D-15BF-1058D20121D0}"/>
                  </a:ext>
                </a:extLst>
              </p:cNvPr>
              <p:cNvSpPr txBox="1"/>
              <p:nvPr/>
            </p:nvSpPr>
            <p:spPr>
              <a:xfrm>
                <a:off x="8823591" y="3429000"/>
                <a:ext cx="870752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4800" b="1" dirty="0"/>
                  <a:t>03</a:t>
                </a:r>
                <a:endParaRPr kumimoji="1" lang="zh-CN" altLang="en-US" sz="4800" b="1" dirty="0"/>
              </a:p>
            </p:txBody>
          </p:sp>
          <p:sp>
            <p:nvSpPr>
              <p:cNvPr id="14" name="ïṩḻiḓé">
                <a:extLst>
                  <a:ext uri="{FF2B5EF4-FFF2-40B4-BE49-F238E27FC236}">
                    <a16:creationId xmlns:a16="http://schemas.microsoft.com/office/drawing/2014/main" id="{CE7397B2-57A1-7C35-51BA-C2ECE3DB3E4A}"/>
                  </a:ext>
                </a:extLst>
              </p:cNvPr>
              <p:cNvSpPr/>
              <p:nvPr/>
            </p:nvSpPr>
            <p:spPr>
              <a:xfrm>
                <a:off x="8025063" y="4647664"/>
                <a:ext cx="2517942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将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</a:rPr>
                  <a:t>IP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公开为属性的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</a:rPr>
                  <a:t>Python API</a:t>
                </a:r>
              </a:p>
            </p:txBody>
          </p:sp>
        </p:grpSp>
        <p:grpSp>
          <p:nvGrpSpPr>
            <p:cNvPr id="8" name="îṣlîḋê">
              <a:extLst>
                <a:ext uri="{FF2B5EF4-FFF2-40B4-BE49-F238E27FC236}">
                  <a16:creationId xmlns:a16="http://schemas.microsoft.com/office/drawing/2014/main" id="{B2DF0257-5703-88AB-46C4-0B0EB70BBCBD}"/>
                </a:ext>
              </a:extLst>
            </p:cNvPr>
            <p:cNvGrpSpPr/>
            <p:nvPr/>
          </p:nvGrpSpPr>
          <p:grpSpPr>
            <a:xfrm>
              <a:off x="1636294" y="3429000"/>
              <a:ext cx="2551364" cy="2705100"/>
              <a:chOff x="1636294" y="3429000"/>
              <a:chExt cx="2551364" cy="2705100"/>
            </a:xfrm>
          </p:grpSpPr>
          <p:sp>
            <p:nvSpPr>
              <p:cNvPr id="9" name="ïṣḻiḓe">
                <a:extLst>
                  <a:ext uri="{FF2B5EF4-FFF2-40B4-BE49-F238E27FC236}">
                    <a16:creationId xmlns:a16="http://schemas.microsoft.com/office/drawing/2014/main" id="{C9EB8D8D-A0C7-B345-8102-3D124B05F40C}"/>
                  </a:ext>
                </a:extLst>
              </p:cNvPr>
              <p:cNvSpPr/>
              <p:nvPr/>
            </p:nvSpPr>
            <p:spPr>
              <a:xfrm>
                <a:off x="1636294" y="3429000"/>
                <a:ext cx="2534653" cy="2705100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endParaRPr kumimoji="1" lang="en-US" altLang="zh-CN" sz="10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kumimoji="1" lang="en-US" altLang="zh-CN" sz="10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10" name="iṥļîḑè">
                <a:extLst>
                  <a:ext uri="{FF2B5EF4-FFF2-40B4-BE49-F238E27FC236}">
                    <a16:creationId xmlns:a16="http://schemas.microsoft.com/office/drawing/2014/main" id="{29A7E032-09B2-5437-8453-19E99717691F}"/>
                  </a:ext>
                </a:extLst>
              </p:cNvPr>
              <p:cNvSpPr txBox="1"/>
              <p:nvPr/>
            </p:nvSpPr>
            <p:spPr>
              <a:xfrm>
                <a:off x="2468244" y="3429000"/>
                <a:ext cx="870751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4800" b="1" dirty="0"/>
                  <a:t>01</a:t>
                </a:r>
                <a:endParaRPr kumimoji="1" lang="zh-CN" altLang="en-US" sz="4800" b="1" dirty="0"/>
              </a:p>
            </p:txBody>
          </p:sp>
          <p:sp>
            <p:nvSpPr>
              <p:cNvPr id="11" name="iṩ1íḓé">
                <a:extLst>
                  <a:ext uri="{FF2B5EF4-FFF2-40B4-BE49-F238E27FC236}">
                    <a16:creationId xmlns:a16="http://schemas.microsoft.com/office/drawing/2014/main" id="{0D60FD77-1B2F-3661-2A54-33D281C9974A}"/>
                  </a:ext>
                </a:extLst>
              </p:cNvPr>
              <p:cNvSpPr/>
              <p:nvPr/>
            </p:nvSpPr>
            <p:spPr>
              <a:xfrm>
                <a:off x="1669716" y="4631471"/>
                <a:ext cx="2517942" cy="5847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algn="ctr"/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用于配置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</a:rPr>
                  <a:t>FPGA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架构的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</a:rPr>
                  <a:t>bitstream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90040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6F227-92B4-F6BA-4AE0-D32DF15B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B3BDA1-2F6C-D703-A534-950FBBFF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2" y="2324101"/>
            <a:ext cx="5068211" cy="24594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72B7A8-4959-EA1E-C49D-1688ECF4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53" y="2057127"/>
            <a:ext cx="3975222" cy="29530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F0F54D-1DEA-9DA1-ED46-8A13F91A088F}"/>
              </a:ext>
            </a:extLst>
          </p:cNvPr>
          <p:cNvSpPr txBox="1"/>
          <p:nvPr/>
        </p:nvSpPr>
        <p:spPr>
          <a:xfrm>
            <a:off x="981075" y="1419226"/>
            <a:ext cx="16859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软件实现</a:t>
            </a:r>
          </a:p>
        </p:txBody>
      </p:sp>
    </p:spTree>
    <p:extLst>
      <p:ext uri="{BB962C8B-B14F-4D97-AF65-F5344CB8AC3E}">
        <p14:creationId xmlns:p14="http://schemas.microsoft.com/office/powerpoint/2010/main" val="3795524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19F5B-A01F-F154-FEA9-1B0E7940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灰度转换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D61522-5AED-CDEC-5FD5-2F053E7B279F}"/>
              </a:ext>
            </a:extLst>
          </p:cNvPr>
          <p:cNvSpPr txBox="1"/>
          <p:nvPr/>
        </p:nvSpPr>
        <p:spPr>
          <a:xfrm>
            <a:off x="981075" y="1419226"/>
            <a:ext cx="16859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1C2E6-6BD0-9A98-A9B0-EDC0BE85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5525"/>
            <a:ext cx="4617722" cy="2057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1C4D55-454B-A4EC-1B6A-CAF0B8C53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907" y="2000885"/>
            <a:ext cx="3537585" cy="2608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442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2CDBA-60FB-48C7-689A-0E2286CE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灰度转换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5B22D8-6A3C-6B48-1984-DC5009856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77" y="2230755"/>
            <a:ext cx="3649345" cy="23964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15179E-2E46-2B7F-A191-8463BE0B7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867" y="2230755"/>
            <a:ext cx="3650615" cy="23310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6C40CC-AF29-6249-3C42-2A4434879A26}"/>
              </a:ext>
            </a:extLst>
          </p:cNvPr>
          <p:cNvSpPr txBox="1"/>
          <p:nvPr/>
        </p:nvSpPr>
        <p:spPr>
          <a:xfrm>
            <a:off x="1962150" y="481012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软件处理传入的图像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C60C28-5029-2C39-933D-6A50631B4433}"/>
              </a:ext>
            </a:extLst>
          </p:cNvPr>
          <p:cNvSpPr txBox="1"/>
          <p:nvPr/>
        </p:nvSpPr>
        <p:spPr>
          <a:xfrm>
            <a:off x="7839075" y="481012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硬件处理传入的图像</a:t>
            </a:r>
          </a:p>
        </p:txBody>
      </p:sp>
    </p:spTree>
    <p:extLst>
      <p:ext uri="{BB962C8B-B14F-4D97-AF65-F5344CB8AC3E}">
        <p14:creationId xmlns:p14="http://schemas.microsoft.com/office/powerpoint/2010/main" val="31021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C99EB-F625-4F5F-5451-397E4856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YCbCr</a:t>
            </a:r>
            <a:r>
              <a:rPr lang="zh-CN" altLang="en-US" dirty="0"/>
              <a:t>模式下的图像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D93B77-861C-35F3-8A24-0A3EB1B53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58700"/>
            <a:ext cx="6648450" cy="374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5299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3A7E6-44D5-35BF-87F3-AB4ECE30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像素格式转换后的图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4D926B-CD4F-41BF-A141-30D36985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163" y="1857375"/>
            <a:ext cx="3729737" cy="28854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7E2780-81F3-D3CD-ADEC-4D5BFB447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70" y="1552576"/>
            <a:ext cx="3836528" cy="16193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2566BD-18C8-84AC-16C0-F00D547B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70" y="3686111"/>
            <a:ext cx="4880803" cy="143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4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309FC-1C1C-15C0-CB5A-BF27102B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边缘检测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16796D-EDD2-A8A2-E991-861EFC9F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2" y="1662973"/>
            <a:ext cx="4231337" cy="36654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CE157B-1F49-E79C-87A9-8948E1470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1662973"/>
            <a:ext cx="4457700" cy="33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37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53797-655E-8099-84EF-04496FF9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边缘检测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60C63E-958D-0EB3-412D-F325F74F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91" y="1819274"/>
            <a:ext cx="4487411" cy="35510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12C8E6-55B3-2878-3B1E-923FE628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41" y="1924049"/>
            <a:ext cx="4815833" cy="322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36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0ED1D-9AB0-6265-7347-9344367B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演示视频</a:t>
            </a:r>
          </a:p>
        </p:txBody>
      </p:sp>
      <p:pic>
        <p:nvPicPr>
          <p:cNvPr id="4" name="IMG_0192">
            <a:hlinkClick r:id="" action="ppaction://media"/>
            <a:extLst>
              <a:ext uri="{FF2B5EF4-FFF2-40B4-BE49-F238E27FC236}">
                <a16:creationId xmlns:a16="http://schemas.microsoft.com/office/drawing/2014/main" id="{ABD6DFAA-69E8-5EDB-1303-29E585F4E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0403" y="2094834"/>
            <a:ext cx="4709111" cy="2668331"/>
          </a:xfrm>
          <a:prstGeom prst="rect">
            <a:avLst/>
          </a:prstGeom>
        </p:spPr>
      </p:pic>
      <p:pic>
        <p:nvPicPr>
          <p:cNvPr id="5" name="IMG_0193">
            <a:hlinkClick r:id="" action="ppaction://media"/>
            <a:extLst>
              <a:ext uri="{FF2B5EF4-FFF2-40B4-BE49-F238E27FC236}">
                <a16:creationId xmlns:a16="http://schemas.microsoft.com/office/drawing/2014/main" id="{2F4E75C2-6650-F258-8567-0E6EF213161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86513" y="2094834"/>
            <a:ext cx="4709110" cy="26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A6859-C9D6-A00B-4B35-234DAA21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部署遇到的苦难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09F018-7FF5-393E-8F1D-8153550D4D45}"/>
              </a:ext>
            </a:extLst>
          </p:cNvPr>
          <p:cNvGrpSpPr/>
          <p:nvPr/>
        </p:nvGrpSpPr>
        <p:grpSpPr>
          <a:xfrm>
            <a:off x="0" y="-9691"/>
            <a:ext cx="12192000" cy="6867691"/>
            <a:chOff x="0" y="1737957"/>
            <a:chExt cx="12192000" cy="6867691"/>
          </a:xfrm>
        </p:grpSpPr>
        <p:grpSp>
          <p:nvGrpSpPr>
            <p:cNvPr id="4" name="ïsḷîde">
              <a:extLst>
                <a:ext uri="{FF2B5EF4-FFF2-40B4-BE49-F238E27FC236}">
                  <a16:creationId xmlns:a16="http://schemas.microsoft.com/office/drawing/2014/main" id="{C5C12C6D-D13A-E42B-BF52-9CB953FEFF8B}"/>
                </a:ext>
              </a:extLst>
            </p:cNvPr>
            <p:cNvGrpSpPr/>
            <p:nvPr/>
          </p:nvGrpSpPr>
          <p:grpSpPr>
            <a:xfrm>
              <a:off x="0" y="1737957"/>
              <a:ext cx="12192000" cy="6867691"/>
              <a:chOff x="0" y="1737957"/>
              <a:chExt cx="12192000" cy="6867691"/>
            </a:xfrm>
          </p:grpSpPr>
          <p:sp>
            <p:nvSpPr>
              <p:cNvPr id="25" name="îṣḷiḍè">
                <a:extLst>
                  <a:ext uri="{FF2B5EF4-FFF2-40B4-BE49-F238E27FC236}">
                    <a16:creationId xmlns:a16="http://schemas.microsoft.com/office/drawing/2014/main" id="{71EF1E02-8D23-1735-955C-D171A79A45E9}"/>
                  </a:ext>
                </a:extLst>
              </p:cNvPr>
              <p:cNvSpPr/>
              <p:nvPr/>
            </p:nvSpPr>
            <p:spPr>
              <a:xfrm flipH="1">
                <a:off x="10261945" y="6765402"/>
                <a:ext cx="1930055" cy="1840246"/>
              </a:xfrm>
              <a:custGeom>
                <a:avLst/>
                <a:gdLst>
                  <a:gd name="connsiteX0" fmla="*/ 15951 w 1930055"/>
                  <a:gd name="connsiteY0" fmla="*/ 0 h 1840246"/>
                  <a:gd name="connsiteX1" fmla="*/ 1755845 w 1930055"/>
                  <a:gd name="connsiteY1" fmla="*/ 307691 h 1840246"/>
                  <a:gd name="connsiteX2" fmla="*/ 1926798 w 1930055"/>
                  <a:gd name="connsiteY2" fmla="*/ 552098 h 1840246"/>
                  <a:gd name="connsiteX3" fmla="*/ 1698996 w 1930055"/>
                  <a:gd name="connsiteY3" fmla="*/ 1840246 h 1840246"/>
                  <a:gd name="connsiteX4" fmla="*/ 0 w 1930055"/>
                  <a:gd name="connsiteY4" fmla="*/ 1840246 h 1840246"/>
                  <a:gd name="connsiteX5" fmla="*/ 0 w 1930055"/>
                  <a:gd name="connsiteY5" fmla="*/ 386 h 184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0055" h="1840246">
                    <a:moveTo>
                      <a:pt x="15951" y="0"/>
                    </a:moveTo>
                    <a:lnTo>
                      <a:pt x="1755845" y="307691"/>
                    </a:lnTo>
                    <a:cubicBezTo>
                      <a:pt x="1870544" y="327975"/>
                      <a:pt x="1947082" y="437399"/>
                      <a:pt x="1926798" y="552098"/>
                    </a:cubicBezTo>
                    <a:lnTo>
                      <a:pt x="1698996" y="1840246"/>
                    </a:lnTo>
                    <a:lnTo>
                      <a:pt x="0" y="1840246"/>
                    </a:lnTo>
                    <a:lnTo>
                      <a:pt x="0" y="386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íś1iḍe">
                <a:extLst>
                  <a:ext uri="{FF2B5EF4-FFF2-40B4-BE49-F238E27FC236}">
                    <a16:creationId xmlns:a16="http://schemas.microsoft.com/office/drawing/2014/main" id="{E059890A-258E-C492-7B98-529096A00D1A}"/>
                  </a:ext>
                </a:extLst>
              </p:cNvPr>
              <p:cNvSpPr/>
              <p:nvPr/>
            </p:nvSpPr>
            <p:spPr>
              <a:xfrm flipH="1">
                <a:off x="0" y="1737957"/>
                <a:ext cx="1663894" cy="1851832"/>
              </a:xfrm>
              <a:custGeom>
                <a:avLst/>
                <a:gdLst>
                  <a:gd name="connsiteX0" fmla="*/ 0 w 1663894"/>
                  <a:gd name="connsiteY0" fmla="*/ 0 h 1851832"/>
                  <a:gd name="connsiteX1" fmla="*/ 1663894 w 1663894"/>
                  <a:gd name="connsiteY1" fmla="*/ 0 h 1851832"/>
                  <a:gd name="connsiteX2" fmla="*/ 1663894 w 1663894"/>
                  <a:gd name="connsiteY2" fmla="*/ 1664944 h 1851832"/>
                  <a:gd name="connsiteX3" fmla="*/ 504167 w 1663894"/>
                  <a:gd name="connsiteY3" fmla="*/ 1849228 h 1851832"/>
                  <a:gd name="connsiteX4" fmla="*/ 266430 w 1663894"/>
                  <a:gd name="connsiteY4" fmla="*/ 1676686 h 1851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3894" h="1851832">
                    <a:moveTo>
                      <a:pt x="0" y="0"/>
                    </a:moveTo>
                    <a:lnTo>
                      <a:pt x="1663894" y="0"/>
                    </a:lnTo>
                    <a:lnTo>
                      <a:pt x="1663894" y="1664944"/>
                    </a:lnTo>
                    <a:lnTo>
                      <a:pt x="504167" y="1849228"/>
                    </a:lnTo>
                    <a:cubicBezTo>
                      <a:pt x="390871" y="1867231"/>
                      <a:pt x="284433" y="1789981"/>
                      <a:pt x="266430" y="1676686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" name="îṣḻídè">
              <a:extLst>
                <a:ext uri="{FF2B5EF4-FFF2-40B4-BE49-F238E27FC236}">
                  <a16:creationId xmlns:a16="http://schemas.microsoft.com/office/drawing/2014/main" id="{7C915409-B051-BB1A-55AC-44C628725A4F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3774455"/>
              <a:ext cx="10858500" cy="0"/>
            </a:xfrm>
            <a:prstGeom prst="straightConnector1">
              <a:avLst/>
            </a:prstGeom>
            <a:ln w="12700">
              <a:solidFill>
                <a:schemeClr val="tx2">
                  <a:alpha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íSḻîḑè">
              <a:extLst>
                <a:ext uri="{FF2B5EF4-FFF2-40B4-BE49-F238E27FC236}">
                  <a16:creationId xmlns:a16="http://schemas.microsoft.com/office/drawing/2014/main" id="{1BDCDC06-8719-F26B-39FA-D4CCA44A8BB9}"/>
                </a:ext>
              </a:extLst>
            </p:cNvPr>
            <p:cNvGrpSpPr/>
            <p:nvPr/>
          </p:nvGrpSpPr>
          <p:grpSpPr>
            <a:xfrm>
              <a:off x="1191532" y="3495296"/>
              <a:ext cx="9796236" cy="1301049"/>
              <a:chOff x="1191532" y="3495296"/>
              <a:chExt cx="9796236" cy="1301049"/>
            </a:xfrm>
          </p:grpSpPr>
          <p:grpSp>
            <p:nvGrpSpPr>
              <p:cNvPr id="10" name="îśḻiďé">
                <a:extLst>
                  <a:ext uri="{FF2B5EF4-FFF2-40B4-BE49-F238E27FC236}">
                    <a16:creationId xmlns:a16="http://schemas.microsoft.com/office/drawing/2014/main" id="{E20DBC37-4771-FC27-1FAD-7720280DB7F3}"/>
                  </a:ext>
                </a:extLst>
              </p:cNvPr>
              <p:cNvGrpSpPr/>
              <p:nvPr/>
            </p:nvGrpSpPr>
            <p:grpSpPr>
              <a:xfrm>
                <a:off x="1191532" y="3495296"/>
                <a:ext cx="2360394" cy="1301049"/>
                <a:chOff x="4841404" y="1625999"/>
                <a:chExt cx="1969192" cy="1301049"/>
              </a:xfrm>
            </p:grpSpPr>
            <p:grpSp>
              <p:nvGrpSpPr>
                <p:cNvPr id="21" name="ísľíḍê">
                  <a:extLst>
                    <a:ext uri="{FF2B5EF4-FFF2-40B4-BE49-F238E27FC236}">
                      <a16:creationId xmlns:a16="http://schemas.microsoft.com/office/drawing/2014/main" id="{63166E6F-5A82-F878-2BF0-0AE3CBE7F29C}"/>
                    </a:ext>
                  </a:extLst>
                </p:cNvPr>
                <p:cNvGrpSpPr/>
                <p:nvPr/>
              </p:nvGrpSpPr>
              <p:grpSpPr>
                <a:xfrm>
                  <a:off x="4841404" y="2268213"/>
                  <a:ext cx="1969192" cy="658835"/>
                  <a:chOff x="7324689" y="1666444"/>
                  <a:chExt cx="1969192" cy="658835"/>
                </a:xfrm>
              </p:grpSpPr>
              <p:sp>
                <p:nvSpPr>
                  <p:cNvPr id="23" name="iṡļíďè">
                    <a:extLst>
                      <a:ext uri="{FF2B5EF4-FFF2-40B4-BE49-F238E27FC236}">
                        <a16:creationId xmlns:a16="http://schemas.microsoft.com/office/drawing/2014/main" id="{2A1ECDE7-E345-1C0B-AC93-94D418A2A08A}"/>
                      </a:ext>
                    </a:extLst>
                  </p:cNvPr>
                  <p:cNvSpPr/>
                  <p:nvPr/>
                </p:nvSpPr>
                <p:spPr>
                  <a:xfrm>
                    <a:off x="7324689" y="1666444"/>
                    <a:ext cx="196919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r>
                      <a:rPr kumimoji="1" lang="zh-CN" altLang="en-US" b="1" dirty="0">
                        <a:solidFill>
                          <a:schemeClr val="tx1"/>
                        </a:solidFill>
                      </a:rPr>
                      <a:t>资源有限</a:t>
                    </a:r>
                    <a:endParaRPr kumimoji="1" lang="en-US" altLang="zh-CN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íşlíďé">
                    <a:extLst>
                      <a:ext uri="{FF2B5EF4-FFF2-40B4-BE49-F238E27FC236}">
                        <a16:creationId xmlns:a16="http://schemas.microsoft.com/office/drawing/2014/main" id="{2B9B31D8-1774-2B83-BBB5-7BF056C9530F}"/>
                      </a:ext>
                    </a:extLst>
                  </p:cNvPr>
                  <p:cNvSpPr/>
                  <p:nvPr/>
                </p:nvSpPr>
                <p:spPr>
                  <a:xfrm>
                    <a:off x="7467638" y="2035776"/>
                    <a:ext cx="1683294" cy="2895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>
                      <a:lnSpc>
                        <a:spcPct val="130000"/>
                      </a:lnSpc>
                    </a:pPr>
                    <a:r>
                      <a:rPr kumimoji="1" lang="en-US" altLang="zh-CN" sz="1100" dirty="0">
                        <a:solidFill>
                          <a:schemeClr val="tx1"/>
                        </a:solidFill>
                      </a:rPr>
                      <a:t>.</a:t>
                    </a:r>
                  </a:p>
                </p:txBody>
              </p:sp>
            </p:grpSp>
            <p:sp>
              <p:nvSpPr>
                <p:cNvPr id="22" name="iṩ1íḋe">
                  <a:extLst>
                    <a:ext uri="{FF2B5EF4-FFF2-40B4-BE49-F238E27FC236}">
                      <a16:creationId xmlns:a16="http://schemas.microsoft.com/office/drawing/2014/main" id="{15F2B10D-5752-7C7E-E2AD-51BB98C45A60}"/>
                    </a:ext>
                  </a:extLst>
                </p:cNvPr>
                <p:cNvSpPr txBox="1"/>
                <p:nvPr/>
              </p:nvSpPr>
              <p:spPr>
                <a:xfrm>
                  <a:off x="5582905" y="1625999"/>
                  <a:ext cx="486189" cy="5616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</a:rPr>
                    <a:t>01</a:t>
                  </a:r>
                  <a:endParaRPr kumimoji="1"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1" name="iş1íḑe">
                <a:extLst>
                  <a:ext uri="{FF2B5EF4-FFF2-40B4-BE49-F238E27FC236}">
                    <a16:creationId xmlns:a16="http://schemas.microsoft.com/office/drawing/2014/main" id="{18EA02DB-E47A-8B39-91C6-A22B2CDB4295}"/>
                  </a:ext>
                </a:extLst>
              </p:cNvPr>
              <p:cNvGrpSpPr/>
              <p:nvPr/>
            </p:nvGrpSpPr>
            <p:grpSpPr>
              <a:xfrm>
                <a:off x="4962297" y="3495296"/>
                <a:ext cx="2360394" cy="1163924"/>
                <a:chOff x="4885490" y="1625999"/>
                <a:chExt cx="1969192" cy="1163924"/>
              </a:xfrm>
            </p:grpSpPr>
            <p:sp>
              <p:nvSpPr>
                <p:cNvPr id="19" name="îsliḍé">
                  <a:extLst>
                    <a:ext uri="{FF2B5EF4-FFF2-40B4-BE49-F238E27FC236}">
                      <a16:creationId xmlns:a16="http://schemas.microsoft.com/office/drawing/2014/main" id="{CC0D423E-164C-1B5E-1203-E69A2D7EB1B1}"/>
                    </a:ext>
                  </a:extLst>
                </p:cNvPr>
                <p:cNvSpPr/>
                <p:nvPr/>
              </p:nvSpPr>
              <p:spPr>
                <a:xfrm>
                  <a:off x="4885490" y="2143592"/>
                  <a:ext cx="1969192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r>
                    <a:rPr kumimoji="1" lang="zh-CN" altLang="en-US" b="1" dirty="0">
                      <a:solidFill>
                        <a:schemeClr val="tx1"/>
                      </a:solidFill>
                    </a:rPr>
                    <a:t>可编程逻辑电路专业知识缺乏</a:t>
                  </a:r>
                  <a:endParaRPr kumimoji="1" lang="en-US" altLang="zh-CN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isľídè">
                  <a:extLst>
                    <a:ext uri="{FF2B5EF4-FFF2-40B4-BE49-F238E27FC236}">
                      <a16:creationId xmlns:a16="http://schemas.microsoft.com/office/drawing/2014/main" id="{CD52CD61-32B3-F7A3-3515-4C5F2D0E6756}"/>
                    </a:ext>
                  </a:extLst>
                </p:cNvPr>
                <p:cNvSpPr txBox="1"/>
                <p:nvPr/>
              </p:nvSpPr>
              <p:spPr>
                <a:xfrm>
                  <a:off x="5582905" y="1625999"/>
                  <a:ext cx="486189" cy="5616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alpha val="92000"/>
                  </a:schemeClr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</a:rPr>
                    <a:t>02</a:t>
                  </a:r>
                  <a:endParaRPr kumimoji="1"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2" name="îsḷíḋè">
                <a:extLst>
                  <a:ext uri="{FF2B5EF4-FFF2-40B4-BE49-F238E27FC236}">
                    <a16:creationId xmlns:a16="http://schemas.microsoft.com/office/drawing/2014/main" id="{D55B6128-2859-DAA9-0592-2B438DE6CB85}"/>
                  </a:ext>
                </a:extLst>
              </p:cNvPr>
              <p:cNvGrpSpPr/>
              <p:nvPr/>
            </p:nvGrpSpPr>
            <p:grpSpPr>
              <a:xfrm>
                <a:off x="8627374" y="3495296"/>
                <a:ext cx="2360394" cy="1011546"/>
                <a:chOff x="4841404" y="1625999"/>
                <a:chExt cx="1969192" cy="1011546"/>
              </a:xfrm>
            </p:grpSpPr>
            <p:sp>
              <p:nvSpPr>
                <p:cNvPr id="15" name="iŝ1ïḑé">
                  <a:extLst>
                    <a:ext uri="{FF2B5EF4-FFF2-40B4-BE49-F238E27FC236}">
                      <a16:creationId xmlns:a16="http://schemas.microsoft.com/office/drawing/2014/main" id="{48EC43E6-829E-ED60-EC0B-2E57A7A7E74C}"/>
                    </a:ext>
                  </a:extLst>
                </p:cNvPr>
                <p:cNvSpPr/>
                <p:nvPr/>
              </p:nvSpPr>
              <p:spPr>
                <a:xfrm>
                  <a:off x="4841404" y="2268213"/>
                  <a:ext cx="196919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r>
                    <a:rPr kumimoji="1" lang="zh-CN" altLang="en-US" b="1" dirty="0">
                      <a:solidFill>
                        <a:schemeClr val="tx1"/>
                      </a:solidFill>
                    </a:rPr>
                    <a:t>时间紧张</a:t>
                  </a:r>
                  <a:endParaRPr kumimoji="1" lang="en-US" altLang="zh-CN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ïṣļíḋè">
                  <a:extLst>
                    <a:ext uri="{FF2B5EF4-FFF2-40B4-BE49-F238E27FC236}">
                      <a16:creationId xmlns:a16="http://schemas.microsoft.com/office/drawing/2014/main" id="{8E0A6038-55B5-CBC2-C280-BF6CB7959A23}"/>
                    </a:ext>
                  </a:extLst>
                </p:cNvPr>
                <p:cNvSpPr txBox="1"/>
                <p:nvPr/>
              </p:nvSpPr>
              <p:spPr>
                <a:xfrm>
                  <a:off x="5582905" y="1625999"/>
                  <a:ext cx="486189" cy="5616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</a:rPr>
                    <a:t>03</a:t>
                  </a:r>
                  <a:endParaRPr kumimoji="1"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0CCE265C-200E-66A8-046C-CBE84C1A2C55}"/>
              </a:ext>
            </a:extLst>
          </p:cNvPr>
          <p:cNvSpPr txBox="1"/>
          <p:nvPr/>
        </p:nvSpPr>
        <p:spPr>
          <a:xfrm>
            <a:off x="4608062" y="3781403"/>
            <a:ext cx="2963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替代方案：</a:t>
            </a:r>
            <a:endParaRPr lang="en-US" altLang="zh-CN" dirty="0"/>
          </a:p>
          <a:p>
            <a:pPr algn="ctr"/>
            <a:r>
              <a:rPr lang="zh-CN" altLang="en-US" dirty="0"/>
              <a:t>将卷积神经网络部署到树莓派上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49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1í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ś1íḋe">
            <a:extLst>
              <a:ext uri="{FF2B5EF4-FFF2-40B4-BE49-F238E27FC236}">
                <a16:creationId xmlns:a16="http://schemas.microsoft.com/office/drawing/2014/main" id="{C8BBEB7A-FF76-438F-8E1B-AF6A2296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054" y="2268543"/>
            <a:ext cx="5677105" cy="1133475"/>
          </a:xfrm>
        </p:spPr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5" name="îṡḻïḑe">
            <a:extLst>
              <a:ext uri="{FF2B5EF4-FFF2-40B4-BE49-F238E27FC236}">
                <a16:creationId xmlns:a16="http://schemas.microsoft.com/office/drawing/2014/main" id="{BECF7B1D-6CF4-4F86-9266-9533B3DD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8054" y="3429001"/>
            <a:ext cx="5677105" cy="965763"/>
          </a:xfrm>
        </p:spPr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işľïḓè">
            <a:extLst>
              <a:ext uri="{FF2B5EF4-FFF2-40B4-BE49-F238E27FC236}">
                <a16:creationId xmlns:a16="http://schemas.microsoft.com/office/drawing/2014/main" id="{B46E4545-AA93-4A87-9828-5789A4CF16F2}"/>
              </a:ext>
            </a:extLst>
          </p:cNvPr>
          <p:cNvSpPr txBox="1"/>
          <p:nvPr/>
        </p:nvSpPr>
        <p:spPr>
          <a:xfrm>
            <a:off x="2208459" y="3048679"/>
            <a:ext cx="76842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36698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ṣļï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$ļiḍè">
            <a:extLst>
              <a:ext uri="{FF2B5EF4-FFF2-40B4-BE49-F238E27FC236}">
                <a16:creationId xmlns:a16="http://schemas.microsoft.com/office/drawing/2014/main" id="{5F14BEE9-384D-4F2B-BDDA-6EBD1A6FE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67649" y="6109861"/>
            <a:ext cx="3651251" cy="180659"/>
          </a:xfrm>
        </p:spPr>
        <p:txBody>
          <a:bodyPr/>
          <a:lstStyle/>
          <a:p>
            <a:r>
              <a:rPr lang="en-US" altLang="zh-CN" dirty="0"/>
              <a:t>Speaker name and title</a:t>
            </a:r>
          </a:p>
        </p:txBody>
      </p:sp>
      <p:sp>
        <p:nvSpPr>
          <p:cNvPr id="4" name="ïś1îdé">
            <a:extLst>
              <a:ext uri="{FF2B5EF4-FFF2-40B4-BE49-F238E27FC236}">
                <a16:creationId xmlns:a16="http://schemas.microsoft.com/office/drawing/2014/main" id="{CDE427C9-914B-42F7-81BE-DA0F27644E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6109861"/>
            <a:ext cx="3651251" cy="180659"/>
          </a:xfrm>
        </p:spPr>
        <p:txBody>
          <a:bodyPr/>
          <a:lstStyle/>
          <a:p>
            <a:r>
              <a:rPr lang="en-US" altLang="zh-CN" dirty="0"/>
              <a:t>www.islide.cc</a:t>
            </a:r>
            <a:endParaRPr lang="en-US" altLang="en-US" dirty="0"/>
          </a:p>
        </p:txBody>
      </p:sp>
      <p:sp>
        <p:nvSpPr>
          <p:cNvPr id="2" name="íśḻiḑê">
            <a:extLst>
              <a:ext uri="{FF2B5EF4-FFF2-40B4-BE49-F238E27FC236}">
                <a16:creationId xmlns:a16="http://schemas.microsoft.com/office/drawing/2014/main" id="{40F70694-505A-4009-B3C2-0DA0D6C19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6349" y="1512888"/>
            <a:ext cx="6432553" cy="2387600"/>
          </a:xfrm>
        </p:spPr>
        <p:txBody>
          <a:bodyPr/>
          <a:lstStyle/>
          <a:p>
            <a:r>
              <a:rPr lang="en-US" altLang="zh-CN" dirty="0"/>
              <a:t>Continue</a:t>
            </a:r>
            <a:endParaRPr lang="zh-CN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30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4E939-7E56-BDA8-4AE5-1A3C3058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685B9-237D-2244-96C0-5A0B14461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0" y="1130300"/>
            <a:ext cx="6629679" cy="25263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4AC405-A6A2-0F54-E114-BD6D543E9E91}"/>
              </a:ext>
            </a:extLst>
          </p:cNvPr>
          <p:cNvSpPr txBox="1"/>
          <p:nvPr/>
        </p:nvSpPr>
        <p:spPr>
          <a:xfrm>
            <a:off x="2943225" y="3895726"/>
            <a:ext cx="5143500" cy="167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计算机理解人类情感 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ctr">
              <a:lnSpc>
                <a:spcPct val="20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人机交互的一个重要方面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ctr">
              <a:lnSpc>
                <a:spcPct val="20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确定对人物的情绪与心理变化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66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1í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ś1íḋe">
            <a:extLst>
              <a:ext uri="{FF2B5EF4-FFF2-40B4-BE49-F238E27FC236}">
                <a16:creationId xmlns:a16="http://schemas.microsoft.com/office/drawing/2014/main" id="{C8BBEB7A-FF76-438F-8E1B-AF6A2296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054" y="2268543"/>
            <a:ext cx="5677105" cy="1133475"/>
          </a:xfrm>
        </p:spPr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5" name="îṡḻïḑe">
            <a:extLst>
              <a:ext uri="{FF2B5EF4-FFF2-40B4-BE49-F238E27FC236}">
                <a16:creationId xmlns:a16="http://schemas.microsoft.com/office/drawing/2014/main" id="{BECF7B1D-6CF4-4F86-9266-9533B3DD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8054" y="3429001"/>
            <a:ext cx="5677105" cy="965763"/>
          </a:xfrm>
        </p:spPr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işľïḓè">
            <a:extLst>
              <a:ext uri="{FF2B5EF4-FFF2-40B4-BE49-F238E27FC236}">
                <a16:creationId xmlns:a16="http://schemas.microsoft.com/office/drawing/2014/main" id="{B46E4545-AA93-4A87-9828-5789A4CF16F2}"/>
              </a:ext>
            </a:extLst>
          </p:cNvPr>
          <p:cNvSpPr txBox="1"/>
          <p:nvPr/>
        </p:nvSpPr>
        <p:spPr>
          <a:xfrm>
            <a:off x="2208459" y="3048679"/>
            <a:ext cx="76842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4930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ï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ľiḑé">
            <a:extLst>
              <a:ext uri="{FF2B5EF4-FFF2-40B4-BE49-F238E27FC236}">
                <a16:creationId xmlns:a16="http://schemas.microsoft.com/office/drawing/2014/main" id="{A8356897-8E9A-49C6-8285-1EAD60E6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E223E6-113D-A1C5-EE45-D8FA33BE60A5}"/>
              </a:ext>
            </a:extLst>
          </p:cNvPr>
          <p:cNvSpPr txBox="1"/>
          <p:nvPr/>
        </p:nvSpPr>
        <p:spPr>
          <a:xfrm>
            <a:off x="2413003" y="1271468"/>
            <a:ext cx="735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卷积神经网络（</a:t>
            </a:r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CNN</a:t>
            </a:r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）：一种带有卷积结构的有监督深度神经网络模型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2E1483-2F8F-576D-6506-FF9FDA9CDFC1}"/>
              </a:ext>
            </a:extLst>
          </p:cNvPr>
          <p:cNvSpPr txBox="1"/>
          <p:nvPr/>
        </p:nvSpPr>
        <p:spPr>
          <a:xfrm>
            <a:off x="3007363" y="1892629"/>
            <a:ext cx="616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有监督：用已知某种或某些特性的样本作为训练集，以建立一个数学模型，再用已建立的模型来预测未知样本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AA4767-4E9D-EFC1-3C8A-5E3E03FB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601" y="2947344"/>
            <a:ext cx="5368104" cy="2219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00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ï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ľiḑé">
            <a:extLst>
              <a:ext uri="{FF2B5EF4-FFF2-40B4-BE49-F238E27FC236}">
                <a16:creationId xmlns:a16="http://schemas.microsoft.com/office/drawing/2014/main" id="{A8356897-8E9A-49C6-8285-1EAD60E6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图片的像素理解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19B638-FBE6-1F50-07B4-464F9077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2220440"/>
            <a:ext cx="2019300" cy="20307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F1A4BE-4FFC-9846-8E75-738158E3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797" y="2051991"/>
            <a:ext cx="2293682" cy="23676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746DCA3-7CBA-A4C2-5ACE-1CAB4343D635}"/>
              </a:ext>
            </a:extLst>
          </p:cNvPr>
          <p:cNvSpPr txBox="1"/>
          <p:nvPr/>
        </p:nvSpPr>
        <p:spPr>
          <a:xfrm>
            <a:off x="2644140" y="4504908"/>
            <a:ext cx="1569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灰度图像：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1*m*n</a:t>
            </a:r>
            <a:endParaRPr lang="zh-CN" altLang="en-US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9E744B-9C83-72CD-C7D7-95F2BDBDF1BB}"/>
              </a:ext>
            </a:extLst>
          </p:cNvPr>
          <p:cNvSpPr txBox="1"/>
          <p:nvPr/>
        </p:nvSpPr>
        <p:spPr>
          <a:xfrm>
            <a:off x="8372413" y="450490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彩色图像：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3*m*n</a:t>
            </a:r>
            <a:endParaRPr lang="zh-CN" altLang="en-US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774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7999E-6F85-B595-4F2B-D0D1111E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灰度图像与过滤器的卷积运算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A52034-FC25-989F-A02A-79ADCE2A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0" y="1215925"/>
            <a:ext cx="3823525" cy="47926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2BF755-F44B-1976-DAD3-B30BCB88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11" y="2716480"/>
            <a:ext cx="5176392" cy="12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91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EABD3-4A27-FF63-202F-02EA77C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彩色图像与过滤器的卷积运算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35DAE9-3AFD-F49B-979E-46E24F68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32" y="1951212"/>
            <a:ext cx="8218314" cy="295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630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6216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224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40043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VCG41N692855014;#VCG41N626224776;"/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18566;"/>
</p:tagLst>
</file>

<file path=ppt/theme/theme1.xml><?xml version="1.0" encoding="utf-8"?>
<a:theme xmlns:a="http://schemas.openxmlformats.org/drawingml/2006/main" name="主题1">
  <a:themeElements>
    <a:clrScheme name="Office">
      <a:dk1>
        <a:srgbClr val="0F2532"/>
      </a:dk1>
      <a:lt1>
        <a:srgbClr val="FFFFFF"/>
      </a:lt1>
      <a:dk2>
        <a:srgbClr val="778495"/>
      </a:dk2>
      <a:lt2>
        <a:srgbClr val="F0F0F0"/>
      </a:lt2>
      <a:accent1>
        <a:srgbClr val="2A659A"/>
      </a:accent1>
      <a:accent2>
        <a:srgbClr val="1DCFD8"/>
      </a:accent2>
      <a:accent3>
        <a:srgbClr val="109ED8"/>
      </a:accent3>
      <a:accent4>
        <a:srgbClr val="1A5CC7"/>
      </a:accent4>
      <a:accent5>
        <a:srgbClr val="7475CC"/>
      </a:accent5>
      <a:accent6>
        <a:srgbClr val="64B7C9"/>
      </a:accent6>
      <a:hlink>
        <a:srgbClr val="4472C4"/>
      </a:hlink>
      <a:folHlink>
        <a:srgbClr val="BFBFBF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ADC06E5-F6FD-43B6-A7FC-2E0633EE67FF}" vid="{FAB90306-471B-4F28-9DEE-1D9FBB0A262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Yao</Template>
  <TotalTime>457</TotalTime>
  <Words>436</Words>
  <Application>Microsoft Office PowerPoint</Application>
  <PresentationFormat>宽屏</PresentationFormat>
  <Paragraphs>98</Paragraphs>
  <Slides>30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-apple-system</vt:lpstr>
      <vt:lpstr>等线</vt:lpstr>
      <vt:lpstr>华文楷体</vt:lpstr>
      <vt:lpstr>华文中宋</vt:lpstr>
      <vt:lpstr>宋体</vt:lpstr>
      <vt:lpstr>Arial</vt:lpstr>
      <vt:lpstr>Impact</vt:lpstr>
      <vt:lpstr>主题1</vt:lpstr>
      <vt:lpstr>察颜观色（1）</vt:lpstr>
      <vt:lpstr>PowerPoint 演示文稿</vt:lpstr>
      <vt:lpstr>背景</vt:lpstr>
      <vt:lpstr>背景</vt:lpstr>
      <vt:lpstr>卷积神经网络</vt:lpstr>
      <vt:lpstr>卷积神经网络介绍</vt:lpstr>
      <vt:lpstr>图片的像素理解</vt:lpstr>
      <vt:lpstr>灰度图像与过滤器的卷积运算</vt:lpstr>
      <vt:lpstr>彩色图像与过滤器的卷积运算</vt:lpstr>
      <vt:lpstr>CNN的基本思想</vt:lpstr>
      <vt:lpstr>权值共享</vt:lpstr>
      <vt:lpstr>池化</vt:lpstr>
      <vt:lpstr>CNN的整体结构</vt:lpstr>
      <vt:lpstr>第一层权重的可视化</vt:lpstr>
      <vt:lpstr>第一层权重的可视化</vt:lpstr>
      <vt:lpstr>基于分层结构的信息提取</vt:lpstr>
      <vt:lpstr>硬件部署方案之PYNQ</vt:lpstr>
      <vt:lpstr>PYNQ简介</vt:lpstr>
      <vt:lpstr>PYNQ架构</vt:lpstr>
      <vt:lpstr>Overlay的组成</vt:lpstr>
      <vt:lpstr>灰度转换</vt:lpstr>
      <vt:lpstr>灰度转换</vt:lpstr>
      <vt:lpstr>灰度转换</vt:lpstr>
      <vt:lpstr>YCbCr模式下的图像</vt:lpstr>
      <vt:lpstr>像素格式转换后的图</vt:lpstr>
      <vt:lpstr>边缘检测</vt:lpstr>
      <vt:lpstr>边缘检测</vt:lpstr>
      <vt:lpstr>演示视频</vt:lpstr>
      <vt:lpstr>部署遇到的苦难</vt:lpstr>
      <vt:lpstr>Continue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 Standard Template</dc:title>
  <dc:creator>Yao</dc:creator>
  <cp:lastModifiedBy>张 旭东</cp:lastModifiedBy>
  <cp:revision>7</cp:revision>
  <cp:lastPrinted>2021-06-27T16:00:00Z</cp:lastPrinted>
  <dcterms:created xsi:type="dcterms:W3CDTF">2021-06-27T16:00:00Z</dcterms:created>
  <dcterms:modified xsi:type="dcterms:W3CDTF">2023-01-10T21:07:52Z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409d089c-4c89-4121-b65b-0d16e378513e</vt:lpwstr>
  </property>
</Properties>
</file>